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sldIdLst>
    <p:sldId id="256" r:id="rId3"/>
    <p:sldId id="303" r:id="rId4"/>
    <p:sldId id="260" r:id="rId5"/>
    <p:sldId id="258" r:id="rId6"/>
    <p:sldId id="294" r:id="rId7"/>
    <p:sldId id="325" r:id="rId8"/>
    <p:sldId id="344" r:id="rId9"/>
    <p:sldId id="345" r:id="rId10"/>
    <p:sldId id="350" r:id="rId11"/>
    <p:sldId id="346" r:id="rId12"/>
    <p:sldId id="326" r:id="rId13"/>
    <p:sldId id="369" r:id="rId14"/>
    <p:sldId id="370" r:id="rId15"/>
    <p:sldId id="364" r:id="rId16"/>
    <p:sldId id="317" r:id="rId17"/>
    <p:sldId id="318" r:id="rId18"/>
    <p:sldId id="347" r:id="rId19"/>
    <p:sldId id="339" r:id="rId20"/>
    <p:sldId id="357" r:id="rId21"/>
    <p:sldId id="351" r:id="rId22"/>
    <p:sldId id="352" r:id="rId23"/>
    <p:sldId id="355" r:id="rId24"/>
    <p:sldId id="354" r:id="rId25"/>
    <p:sldId id="353" r:id="rId26"/>
    <p:sldId id="366" r:id="rId27"/>
    <p:sldId id="368" r:id="rId28"/>
    <p:sldId id="362" r:id="rId29"/>
    <p:sldId id="367" r:id="rId30"/>
    <p:sldId id="349" r:id="rId31"/>
    <p:sldId id="356" r:id="rId32"/>
    <p:sldId id="348" r:id="rId33"/>
    <p:sldId id="365" r:id="rId34"/>
    <p:sldId id="358" r:id="rId35"/>
    <p:sldId id="359" r:id="rId36"/>
    <p:sldId id="360" r:id="rId37"/>
    <p:sldId id="361" r:id="rId38"/>
    <p:sldId id="363" r:id="rId39"/>
    <p:sldId id="283" r:id="rId40"/>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66"/>
    <a:srgbClr val="00FFFF"/>
    <a:srgbClr val="93CDDD"/>
    <a:srgbClr val="000099"/>
    <a:srgbClr val="FFFFFF"/>
    <a:srgbClr val="3333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p:scale>
          <a:sx n="120" d="100"/>
          <a:sy n="120" d="100"/>
        </p:scale>
        <p:origin x="-1290" y="-156"/>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7"/>
            <a:ext cx="7772400" cy="1470025"/>
          </a:xfrm>
        </p:spPr>
        <p:txBody>
          <a:bodyPr>
            <a:normAutofit/>
          </a:bodyPr>
          <a:lstStyle>
            <a:lvl1pPr>
              <a:defRPr sz="3600">
                <a:latin typeface="Arial Black" panose="020B0A04020102020204" pitchFamily="34" charset="0"/>
              </a:defRPr>
            </a:lvl1p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267081CE-130D-49FC-9275-E411AE66AA30}" type="datetimeFigureOut">
              <a:rPr lang="en-US" smtClean="0"/>
              <a:t>4/25/2022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38A70-B53D-4DF6-8DFB-2A4E4B61F221}" type="slidenum">
              <a:rPr lang="en-US" smtClean="0"/>
              <a:t>‹#›</a:t>
            </a:fld>
            <a:endParaRPr lang="en-US"/>
          </a:p>
        </p:txBody>
      </p:sp>
    </p:spTree>
    <p:extLst>
      <p:ext uri="{BB962C8B-B14F-4D97-AF65-F5344CB8AC3E}">
        <p14:creationId xmlns:p14="http://schemas.microsoft.com/office/powerpoint/2010/main" val="395294560"/>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67081CE-130D-49FC-9275-E411AE66AA30}" type="datetimeFigureOut">
              <a:rPr lang="en-US" smtClean="0"/>
              <a:t>4/25/2022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38A70-B53D-4DF6-8DFB-2A4E4B61F221}" type="slidenum">
              <a:rPr lang="en-US" smtClean="0"/>
              <a:t>‹#›</a:t>
            </a:fld>
            <a:endParaRPr lang="en-US"/>
          </a:p>
        </p:txBody>
      </p:sp>
    </p:spTree>
    <p:extLst>
      <p:ext uri="{BB962C8B-B14F-4D97-AF65-F5344CB8AC3E}">
        <p14:creationId xmlns:p14="http://schemas.microsoft.com/office/powerpoint/2010/main" val="29904843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0"/>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40"/>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67081CE-130D-49FC-9275-E411AE66AA30}" type="datetimeFigureOut">
              <a:rPr lang="en-US" smtClean="0"/>
              <a:t>4/25/2022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38A70-B53D-4DF6-8DFB-2A4E4B61F221}" type="slidenum">
              <a:rPr lang="en-US" smtClean="0"/>
              <a:t>‹#›</a:t>
            </a:fld>
            <a:endParaRPr lang="en-US"/>
          </a:p>
        </p:txBody>
      </p:sp>
    </p:spTree>
    <p:extLst>
      <p:ext uri="{BB962C8B-B14F-4D97-AF65-F5344CB8AC3E}">
        <p14:creationId xmlns:p14="http://schemas.microsoft.com/office/powerpoint/2010/main" val="38302805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rgbClr val="00206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6522FCA-69A2-4D43-B798-182086B96DC3}"/>
              </a:ext>
            </a:extLst>
          </p:cNvPr>
          <p:cNvSpPr>
            <a:spLocks noGrp="1"/>
          </p:cNvSpPr>
          <p:nvPr>
            <p:ph type="ctrTitle"/>
          </p:nvPr>
        </p:nvSpPr>
        <p:spPr>
          <a:xfrm>
            <a:off x="1143000" y="1122363"/>
            <a:ext cx="6858000" cy="2387600"/>
          </a:xfrm>
        </p:spPr>
        <p:txBody>
          <a:bodyPr anchor="b"/>
          <a:lstStyle>
            <a:lvl1pPr algn="ctr">
              <a:defRPr sz="6000">
                <a:solidFill>
                  <a:schemeClr val="bg1"/>
                </a:solidFill>
                <a:latin typeface="Arial" panose="020B0604020202020204" pitchFamily="34" charset="0"/>
                <a:cs typeface="Arial" panose="020B0604020202020204" pitchFamily="34" charset="0"/>
              </a:defRPr>
            </a:lvl1pPr>
          </a:lstStyle>
          <a:p>
            <a:r>
              <a:rPr lang="en-US"/>
              <a:t>Click to edit Master title style</a:t>
            </a:r>
          </a:p>
        </p:txBody>
      </p:sp>
      <p:sp>
        <p:nvSpPr>
          <p:cNvPr id="3" name="Subtitle 2">
            <a:extLst>
              <a:ext uri="{FF2B5EF4-FFF2-40B4-BE49-F238E27FC236}">
                <a16:creationId xmlns:a16="http://schemas.microsoft.com/office/drawing/2014/main" xmlns="" id="{E462CEFC-EBC1-4DF7-8164-5FE462C6E19B}"/>
              </a:ext>
            </a:extLst>
          </p:cNvPr>
          <p:cNvSpPr>
            <a:spLocks noGrp="1"/>
          </p:cNvSpPr>
          <p:nvPr>
            <p:ph type="subTitle" idx="1"/>
          </p:nvPr>
        </p:nvSpPr>
        <p:spPr>
          <a:xfrm>
            <a:off x="1143000" y="3602038"/>
            <a:ext cx="6858000" cy="1655762"/>
          </a:xfrm>
        </p:spPr>
        <p:txBody>
          <a:bodyPr/>
          <a:lstStyle>
            <a:lvl1pPr marL="0" indent="0" algn="ctr">
              <a:buNone/>
              <a:defRPr sz="2400">
                <a:solidFill>
                  <a:schemeClr val="bg1"/>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xmlns="" id="{AA929F80-D4CD-4548-90FF-8BB1B602C88A}"/>
              </a:ext>
            </a:extLst>
          </p:cNvPr>
          <p:cNvSpPr>
            <a:spLocks noGrp="1"/>
          </p:cNvSpPr>
          <p:nvPr>
            <p:ph type="dt" sz="half" idx="10"/>
          </p:nvPr>
        </p:nvSpPr>
        <p:spPr/>
        <p:txBody>
          <a:bodyPr/>
          <a:lstStyle/>
          <a:p>
            <a:fld id="{ACCDBA41-01D4-484E-B79F-41DD162E210A}" type="datetimeFigureOut">
              <a:rPr lang="en-US" smtClean="0">
                <a:solidFill>
                  <a:prstClr val="black">
                    <a:tint val="75000"/>
                  </a:prstClr>
                </a:solidFill>
              </a:rPr>
              <a:pPr/>
              <a:t>4/25/2022</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xmlns="" id="{BA9EB7EA-946F-46B7-8AD2-946EAAE9E052}"/>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xmlns="" id="{F18365F8-8EBD-4C53-A0E2-D13C346682B4}"/>
              </a:ext>
            </a:extLst>
          </p:cNvPr>
          <p:cNvSpPr>
            <a:spLocks noGrp="1"/>
          </p:cNvSpPr>
          <p:nvPr>
            <p:ph type="sldNum" sz="quarter" idx="12"/>
          </p:nvPr>
        </p:nvSpPr>
        <p:spPr/>
        <p:txBody>
          <a:bodyPr/>
          <a:lstStyle/>
          <a:p>
            <a:fld id="{C2B6405E-0FB4-4A10-9765-7BC01823300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12575185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C2AFBC6-41C2-4F0C-9E5C-8793C48A870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05E4031D-80C0-433F-BE81-41CF1492BB6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4EF1F71E-8CB7-4B85-8793-54DF6EBA174E}"/>
              </a:ext>
            </a:extLst>
          </p:cNvPr>
          <p:cNvSpPr>
            <a:spLocks noGrp="1"/>
          </p:cNvSpPr>
          <p:nvPr>
            <p:ph type="dt" sz="half" idx="10"/>
          </p:nvPr>
        </p:nvSpPr>
        <p:spPr/>
        <p:txBody>
          <a:bodyPr/>
          <a:lstStyle/>
          <a:p>
            <a:fld id="{ACCDBA41-01D4-484E-B79F-41DD162E210A}" type="datetimeFigureOut">
              <a:rPr lang="en-US" smtClean="0">
                <a:solidFill>
                  <a:prstClr val="black">
                    <a:tint val="75000"/>
                  </a:prstClr>
                </a:solidFill>
              </a:rPr>
              <a:pPr/>
              <a:t>4/25/2022</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xmlns="" id="{086280E8-6B2A-478C-AD43-0FB4AA800697}"/>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xmlns="" id="{20C27779-AC77-497A-A0F7-859926C7EFC0}"/>
              </a:ext>
            </a:extLst>
          </p:cNvPr>
          <p:cNvSpPr>
            <a:spLocks noGrp="1"/>
          </p:cNvSpPr>
          <p:nvPr>
            <p:ph type="sldNum" sz="quarter" idx="12"/>
          </p:nvPr>
        </p:nvSpPr>
        <p:spPr/>
        <p:txBody>
          <a:bodyPr/>
          <a:lstStyle/>
          <a:p>
            <a:fld id="{C2B6405E-0FB4-4A10-9765-7BC01823300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27049275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DA04A53-F06C-4BDD-ADB8-B4FDE10B76A1}"/>
              </a:ext>
            </a:extLst>
          </p:cNvPr>
          <p:cNvSpPr>
            <a:spLocks noGrp="1"/>
          </p:cNvSpPr>
          <p:nvPr>
            <p:ph type="title"/>
          </p:nvPr>
        </p:nvSpPr>
        <p:spPr>
          <a:xfrm>
            <a:off x="623888" y="1709739"/>
            <a:ext cx="78867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xmlns="" id="{C45061FD-0EA3-474C-AFC8-EDEC3C21FE40}"/>
              </a:ext>
            </a:extLst>
          </p:cNvPr>
          <p:cNvSpPr>
            <a:spLocks noGrp="1"/>
          </p:cNvSpPr>
          <p:nvPr>
            <p:ph type="body" idx="1"/>
          </p:nvPr>
        </p:nvSpPr>
        <p:spPr>
          <a:xfrm>
            <a:off x="623888" y="4589464"/>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xmlns="" id="{F25CF1FB-CCD3-46C2-8CD2-C94B3A09968C}"/>
              </a:ext>
            </a:extLst>
          </p:cNvPr>
          <p:cNvSpPr>
            <a:spLocks noGrp="1"/>
          </p:cNvSpPr>
          <p:nvPr>
            <p:ph type="dt" sz="half" idx="10"/>
          </p:nvPr>
        </p:nvSpPr>
        <p:spPr/>
        <p:txBody>
          <a:bodyPr/>
          <a:lstStyle/>
          <a:p>
            <a:fld id="{ACCDBA41-01D4-484E-B79F-41DD162E210A}" type="datetimeFigureOut">
              <a:rPr lang="en-US" smtClean="0">
                <a:solidFill>
                  <a:prstClr val="black">
                    <a:tint val="75000"/>
                  </a:prstClr>
                </a:solidFill>
              </a:rPr>
              <a:pPr/>
              <a:t>4/25/2022</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xmlns="" id="{1C495C1C-8618-4EE3-B7C2-01D79683135D}"/>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xmlns="" id="{ED79FF9D-8CD5-4897-9D16-1605833468DB}"/>
              </a:ext>
            </a:extLst>
          </p:cNvPr>
          <p:cNvSpPr>
            <a:spLocks noGrp="1"/>
          </p:cNvSpPr>
          <p:nvPr>
            <p:ph type="sldNum" sz="quarter" idx="12"/>
          </p:nvPr>
        </p:nvSpPr>
        <p:spPr/>
        <p:txBody>
          <a:bodyPr/>
          <a:lstStyle/>
          <a:p>
            <a:fld id="{C2B6405E-0FB4-4A10-9765-7BC01823300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92205197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0688B1C-2A39-4A09-90D3-49BE37E7194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208DE305-66EA-4182-8614-276EC0B27AA1}"/>
              </a:ext>
            </a:extLst>
          </p:cNvPr>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xmlns="" id="{42313512-E978-4B5E-AD65-F0F9BA919643}"/>
              </a:ext>
            </a:extLst>
          </p:cNvPr>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xmlns="" id="{0F0BF745-63E7-4203-9C9A-95D848E63352}"/>
              </a:ext>
            </a:extLst>
          </p:cNvPr>
          <p:cNvSpPr>
            <a:spLocks noGrp="1"/>
          </p:cNvSpPr>
          <p:nvPr>
            <p:ph type="dt" sz="half" idx="10"/>
          </p:nvPr>
        </p:nvSpPr>
        <p:spPr/>
        <p:txBody>
          <a:bodyPr/>
          <a:lstStyle/>
          <a:p>
            <a:fld id="{ACCDBA41-01D4-484E-B79F-41DD162E210A}" type="datetimeFigureOut">
              <a:rPr lang="en-US" smtClean="0">
                <a:solidFill>
                  <a:prstClr val="black">
                    <a:tint val="75000"/>
                  </a:prstClr>
                </a:solidFill>
              </a:rPr>
              <a:pPr/>
              <a:t>4/25/2022</a:t>
            </a:fld>
            <a:endParaRPr lang="en-US">
              <a:solidFill>
                <a:prstClr val="black">
                  <a:tint val="75000"/>
                </a:prstClr>
              </a:solidFill>
            </a:endParaRPr>
          </a:p>
        </p:txBody>
      </p:sp>
      <p:sp>
        <p:nvSpPr>
          <p:cNvPr id="6" name="Footer Placeholder 5">
            <a:extLst>
              <a:ext uri="{FF2B5EF4-FFF2-40B4-BE49-F238E27FC236}">
                <a16:creationId xmlns:a16="http://schemas.microsoft.com/office/drawing/2014/main" xmlns="" id="{A49F3993-962E-4F4C-A43B-6081484D6A11}"/>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a16="http://schemas.microsoft.com/office/drawing/2014/main" xmlns="" id="{292C9CAC-A16F-40C0-BB60-FDB21DDE97C5}"/>
              </a:ext>
            </a:extLst>
          </p:cNvPr>
          <p:cNvSpPr>
            <a:spLocks noGrp="1"/>
          </p:cNvSpPr>
          <p:nvPr>
            <p:ph type="sldNum" sz="quarter" idx="12"/>
          </p:nvPr>
        </p:nvSpPr>
        <p:spPr/>
        <p:txBody>
          <a:bodyPr/>
          <a:lstStyle/>
          <a:p>
            <a:fld id="{C2B6405E-0FB4-4A10-9765-7BC01823300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65828781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6045184-57D4-44E2-996F-9EB64298DD4C}"/>
              </a:ext>
            </a:extLst>
          </p:cNvPr>
          <p:cNvSpPr>
            <a:spLocks noGrp="1"/>
          </p:cNvSpPr>
          <p:nvPr>
            <p:ph type="title"/>
          </p:nvPr>
        </p:nvSpPr>
        <p:spPr>
          <a:xfrm>
            <a:off x="629841" y="365126"/>
            <a:ext cx="78867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xmlns="" id="{E9CB156B-3EC0-4B1E-B53D-DED196789BFF}"/>
              </a:ext>
            </a:extLst>
          </p:cNvPr>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xmlns="" id="{E88FCBB9-59C3-47A9-8BC4-FB137B0F83E6}"/>
              </a:ext>
            </a:extLst>
          </p:cNvPr>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xmlns="" id="{D38352D2-7C7F-4EEF-A707-65C8CC44178B}"/>
              </a:ext>
            </a:extLst>
          </p:cNvPr>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xmlns="" id="{226A4D81-BCD8-41F8-87E6-9BD025F8E552}"/>
              </a:ext>
            </a:extLst>
          </p:cNvPr>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xmlns="" id="{D112CC0D-D48A-414D-BAA1-1A1323B21FAF}"/>
              </a:ext>
            </a:extLst>
          </p:cNvPr>
          <p:cNvSpPr>
            <a:spLocks noGrp="1"/>
          </p:cNvSpPr>
          <p:nvPr>
            <p:ph type="dt" sz="half" idx="10"/>
          </p:nvPr>
        </p:nvSpPr>
        <p:spPr/>
        <p:txBody>
          <a:bodyPr/>
          <a:lstStyle/>
          <a:p>
            <a:fld id="{ACCDBA41-01D4-484E-B79F-41DD162E210A}" type="datetimeFigureOut">
              <a:rPr lang="en-US" smtClean="0">
                <a:solidFill>
                  <a:prstClr val="black">
                    <a:tint val="75000"/>
                  </a:prstClr>
                </a:solidFill>
              </a:rPr>
              <a:pPr/>
              <a:t>4/25/2022</a:t>
            </a:fld>
            <a:endParaRPr lang="en-US">
              <a:solidFill>
                <a:prstClr val="black">
                  <a:tint val="75000"/>
                </a:prstClr>
              </a:solidFill>
            </a:endParaRPr>
          </a:p>
        </p:txBody>
      </p:sp>
      <p:sp>
        <p:nvSpPr>
          <p:cNvPr id="8" name="Footer Placeholder 7">
            <a:extLst>
              <a:ext uri="{FF2B5EF4-FFF2-40B4-BE49-F238E27FC236}">
                <a16:creationId xmlns:a16="http://schemas.microsoft.com/office/drawing/2014/main" xmlns="" id="{88BCF5BC-C17F-4EDC-8223-21EF8B8576D0}"/>
              </a:ext>
            </a:extLst>
          </p:cNvPr>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a:extLst>
              <a:ext uri="{FF2B5EF4-FFF2-40B4-BE49-F238E27FC236}">
                <a16:creationId xmlns:a16="http://schemas.microsoft.com/office/drawing/2014/main" xmlns="" id="{087445BB-C89A-4964-BBB9-671E4DB119E9}"/>
              </a:ext>
            </a:extLst>
          </p:cNvPr>
          <p:cNvSpPr>
            <a:spLocks noGrp="1"/>
          </p:cNvSpPr>
          <p:nvPr>
            <p:ph type="sldNum" sz="quarter" idx="12"/>
          </p:nvPr>
        </p:nvSpPr>
        <p:spPr/>
        <p:txBody>
          <a:bodyPr/>
          <a:lstStyle/>
          <a:p>
            <a:fld id="{C2B6405E-0FB4-4A10-9765-7BC01823300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69738049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2FCDDE0-94A3-41C7-B3A7-E3214424C32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xmlns="" id="{407D5C7C-99DC-4A13-B092-1983DC346819}"/>
              </a:ext>
            </a:extLst>
          </p:cNvPr>
          <p:cNvSpPr>
            <a:spLocks noGrp="1"/>
          </p:cNvSpPr>
          <p:nvPr>
            <p:ph type="dt" sz="half" idx="10"/>
          </p:nvPr>
        </p:nvSpPr>
        <p:spPr/>
        <p:txBody>
          <a:bodyPr/>
          <a:lstStyle/>
          <a:p>
            <a:fld id="{ACCDBA41-01D4-484E-B79F-41DD162E210A}" type="datetimeFigureOut">
              <a:rPr lang="en-US" smtClean="0">
                <a:solidFill>
                  <a:prstClr val="black">
                    <a:tint val="75000"/>
                  </a:prstClr>
                </a:solidFill>
              </a:rPr>
              <a:pPr/>
              <a:t>4/25/2022</a:t>
            </a:fld>
            <a:endParaRPr lang="en-US">
              <a:solidFill>
                <a:prstClr val="black">
                  <a:tint val="75000"/>
                </a:prstClr>
              </a:solidFill>
            </a:endParaRPr>
          </a:p>
        </p:txBody>
      </p:sp>
      <p:sp>
        <p:nvSpPr>
          <p:cNvPr id="4" name="Footer Placeholder 3">
            <a:extLst>
              <a:ext uri="{FF2B5EF4-FFF2-40B4-BE49-F238E27FC236}">
                <a16:creationId xmlns:a16="http://schemas.microsoft.com/office/drawing/2014/main" xmlns="" id="{9860CD09-C184-475B-B78A-351BB6BAB6D2}"/>
              </a:ext>
            </a:extLst>
          </p:cNvPr>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a:extLst>
              <a:ext uri="{FF2B5EF4-FFF2-40B4-BE49-F238E27FC236}">
                <a16:creationId xmlns:a16="http://schemas.microsoft.com/office/drawing/2014/main" xmlns="" id="{16B02069-B557-45E0-B486-A3E0E213CB49}"/>
              </a:ext>
            </a:extLst>
          </p:cNvPr>
          <p:cNvSpPr>
            <a:spLocks noGrp="1"/>
          </p:cNvSpPr>
          <p:nvPr>
            <p:ph type="sldNum" sz="quarter" idx="12"/>
          </p:nvPr>
        </p:nvSpPr>
        <p:spPr/>
        <p:txBody>
          <a:bodyPr/>
          <a:lstStyle/>
          <a:p>
            <a:fld id="{C2B6405E-0FB4-4A10-9765-7BC01823300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97102158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77EB5171-ABEB-4FDF-8861-778F6657BFC9}"/>
              </a:ext>
            </a:extLst>
          </p:cNvPr>
          <p:cNvSpPr>
            <a:spLocks noGrp="1"/>
          </p:cNvSpPr>
          <p:nvPr>
            <p:ph type="dt" sz="half" idx="10"/>
          </p:nvPr>
        </p:nvSpPr>
        <p:spPr/>
        <p:txBody>
          <a:bodyPr/>
          <a:lstStyle/>
          <a:p>
            <a:fld id="{ACCDBA41-01D4-484E-B79F-41DD162E210A}" type="datetimeFigureOut">
              <a:rPr lang="en-US" smtClean="0">
                <a:solidFill>
                  <a:prstClr val="black">
                    <a:tint val="75000"/>
                  </a:prstClr>
                </a:solidFill>
              </a:rPr>
              <a:pPr/>
              <a:t>4/25/2022</a:t>
            </a:fld>
            <a:endParaRPr lang="en-US">
              <a:solidFill>
                <a:prstClr val="black">
                  <a:tint val="75000"/>
                </a:prstClr>
              </a:solidFill>
            </a:endParaRPr>
          </a:p>
        </p:txBody>
      </p:sp>
      <p:sp>
        <p:nvSpPr>
          <p:cNvPr id="3" name="Footer Placeholder 2">
            <a:extLst>
              <a:ext uri="{FF2B5EF4-FFF2-40B4-BE49-F238E27FC236}">
                <a16:creationId xmlns:a16="http://schemas.microsoft.com/office/drawing/2014/main" xmlns="" id="{F3382080-28CB-4096-A7FD-CD1BADEEAB57}"/>
              </a:ext>
            </a:extLst>
          </p:cNvPr>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a:extLst>
              <a:ext uri="{FF2B5EF4-FFF2-40B4-BE49-F238E27FC236}">
                <a16:creationId xmlns:a16="http://schemas.microsoft.com/office/drawing/2014/main" xmlns="" id="{156751BF-3AF4-4FF2-BFFA-833726CC6E56}"/>
              </a:ext>
            </a:extLst>
          </p:cNvPr>
          <p:cNvSpPr>
            <a:spLocks noGrp="1"/>
          </p:cNvSpPr>
          <p:nvPr>
            <p:ph type="sldNum" sz="quarter" idx="12"/>
          </p:nvPr>
        </p:nvSpPr>
        <p:spPr/>
        <p:txBody>
          <a:bodyPr/>
          <a:lstStyle/>
          <a:p>
            <a:fld id="{C2B6405E-0FB4-4A10-9765-7BC01823300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90214556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8AD7071-477B-4651-8CE2-1FEB95CE9160}"/>
              </a:ext>
            </a:extLst>
          </p:cNvPr>
          <p:cNvSpPr>
            <a:spLocks noGrp="1"/>
          </p:cNvSpPr>
          <p:nvPr>
            <p:ph type="title"/>
          </p:nvPr>
        </p:nvSpPr>
        <p:spPr>
          <a:xfrm>
            <a:off x="629841" y="457200"/>
            <a:ext cx="2949178"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xmlns="" id="{D6A73AFE-7A6A-4760-8A49-BA9E68D54D05}"/>
              </a:ext>
            </a:extLst>
          </p:cNvPr>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xmlns="" id="{E02C76A9-DD19-4967-A3B0-20D2B6976D17}"/>
              </a:ext>
            </a:extLst>
          </p:cNvPr>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B8286EB8-1072-4281-A724-52EA5958EC63}"/>
              </a:ext>
            </a:extLst>
          </p:cNvPr>
          <p:cNvSpPr>
            <a:spLocks noGrp="1"/>
          </p:cNvSpPr>
          <p:nvPr>
            <p:ph type="dt" sz="half" idx="10"/>
          </p:nvPr>
        </p:nvSpPr>
        <p:spPr/>
        <p:txBody>
          <a:bodyPr/>
          <a:lstStyle/>
          <a:p>
            <a:fld id="{ACCDBA41-01D4-484E-B79F-41DD162E210A}" type="datetimeFigureOut">
              <a:rPr lang="en-US" smtClean="0">
                <a:solidFill>
                  <a:prstClr val="black">
                    <a:tint val="75000"/>
                  </a:prstClr>
                </a:solidFill>
              </a:rPr>
              <a:pPr/>
              <a:t>4/25/2022</a:t>
            </a:fld>
            <a:endParaRPr lang="en-US">
              <a:solidFill>
                <a:prstClr val="black">
                  <a:tint val="75000"/>
                </a:prstClr>
              </a:solidFill>
            </a:endParaRPr>
          </a:p>
        </p:txBody>
      </p:sp>
      <p:sp>
        <p:nvSpPr>
          <p:cNvPr id="6" name="Footer Placeholder 5">
            <a:extLst>
              <a:ext uri="{FF2B5EF4-FFF2-40B4-BE49-F238E27FC236}">
                <a16:creationId xmlns:a16="http://schemas.microsoft.com/office/drawing/2014/main" xmlns="" id="{2458E39F-7ABF-4D79-955C-6F1CD99D7439}"/>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a16="http://schemas.microsoft.com/office/drawing/2014/main" xmlns="" id="{8B4CBB21-CF69-4B93-8789-238C65533645}"/>
              </a:ext>
            </a:extLst>
          </p:cNvPr>
          <p:cNvSpPr>
            <a:spLocks noGrp="1"/>
          </p:cNvSpPr>
          <p:nvPr>
            <p:ph type="sldNum" sz="quarter" idx="12"/>
          </p:nvPr>
        </p:nvSpPr>
        <p:spPr/>
        <p:txBody>
          <a:bodyPr/>
          <a:lstStyle/>
          <a:p>
            <a:fld id="{C2B6405E-0FB4-4A10-9765-7BC01823300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0227593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atin typeface="Arial Black" panose="020B0A04020102020204" pitchFamily="34" charset="0"/>
              </a:defRPr>
            </a:lvl1pPr>
          </a:lstStyle>
          <a:p>
            <a:r>
              <a:rPr lang="en-US" smtClean="0"/>
              <a:t>Click to edit Master title style</a:t>
            </a:r>
            <a:endParaRPr lang="en-US"/>
          </a:p>
        </p:txBody>
      </p:sp>
      <p:sp>
        <p:nvSpPr>
          <p:cNvPr id="3" name="Content Placeholder 2"/>
          <p:cNvSpPr>
            <a:spLocks noGrp="1"/>
          </p:cNvSpPr>
          <p:nvPr>
            <p:ph idx="1"/>
          </p:nvPr>
        </p:nvSpPr>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67081CE-130D-49FC-9275-E411AE66AA30}" type="datetimeFigureOut">
              <a:rPr lang="en-US" smtClean="0"/>
              <a:t>4/25/2022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38A70-B53D-4DF6-8DFB-2A4E4B61F221}" type="slidenum">
              <a:rPr lang="en-US" smtClean="0"/>
              <a:t>‹#›</a:t>
            </a:fld>
            <a:endParaRPr lang="en-US"/>
          </a:p>
        </p:txBody>
      </p:sp>
    </p:spTree>
    <p:extLst>
      <p:ext uri="{BB962C8B-B14F-4D97-AF65-F5344CB8AC3E}">
        <p14:creationId xmlns:p14="http://schemas.microsoft.com/office/powerpoint/2010/main" val="2153083828"/>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74E57E3-24CB-4376-9D7F-261535488625}"/>
              </a:ext>
            </a:extLst>
          </p:cNvPr>
          <p:cNvSpPr>
            <a:spLocks noGrp="1"/>
          </p:cNvSpPr>
          <p:nvPr>
            <p:ph type="title"/>
          </p:nvPr>
        </p:nvSpPr>
        <p:spPr>
          <a:xfrm>
            <a:off x="629841" y="457200"/>
            <a:ext cx="2949178"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xmlns="" id="{734D8650-FE42-411B-B785-609785478C57}"/>
              </a:ext>
            </a:extLst>
          </p:cNvPr>
          <p:cNvSpPr>
            <a:spLocks noGrp="1"/>
          </p:cNvSpPr>
          <p:nvPr>
            <p:ph type="pic" idx="1"/>
          </p:nvPr>
        </p:nvSpPr>
        <p:spPr>
          <a:xfrm>
            <a:off x="3887391" y="987426"/>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xmlns="" id="{27650EE4-4552-44CE-BF1A-0D5A03059991}"/>
              </a:ext>
            </a:extLst>
          </p:cNvPr>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703EB6C1-540F-448E-98CA-FA1EBFBD10BF}"/>
              </a:ext>
            </a:extLst>
          </p:cNvPr>
          <p:cNvSpPr>
            <a:spLocks noGrp="1"/>
          </p:cNvSpPr>
          <p:nvPr>
            <p:ph type="dt" sz="half" idx="10"/>
          </p:nvPr>
        </p:nvSpPr>
        <p:spPr/>
        <p:txBody>
          <a:bodyPr/>
          <a:lstStyle/>
          <a:p>
            <a:fld id="{ACCDBA41-01D4-484E-B79F-41DD162E210A}" type="datetimeFigureOut">
              <a:rPr lang="en-US" smtClean="0">
                <a:solidFill>
                  <a:prstClr val="black">
                    <a:tint val="75000"/>
                  </a:prstClr>
                </a:solidFill>
              </a:rPr>
              <a:pPr/>
              <a:t>4/25/2022</a:t>
            </a:fld>
            <a:endParaRPr lang="en-US">
              <a:solidFill>
                <a:prstClr val="black">
                  <a:tint val="75000"/>
                </a:prstClr>
              </a:solidFill>
            </a:endParaRPr>
          </a:p>
        </p:txBody>
      </p:sp>
      <p:sp>
        <p:nvSpPr>
          <p:cNvPr id="6" name="Footer Placeholder 5">
            <a:extLst>
              <a:ext uri="{FF2B5EF4-FFF2-40B4-BE49-F238E27FC236}">
                <a16:creationId xmlns:a16="http://schemas.microsoft.com/office/drawing/2014/main" xmlns="" id="{E20E50E4-5A52-4C13-9BE2-E80460B7C20C}"/>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a16="http://schemas.microsoft.com/office/drawing/2014/main" xmlns="" id="{65E9235F-D314-4021-A33A-0B975BA5EA25}"/>
              </a:ext>
            </a:extLst>
          </p:cNvPr>
          <p:cNvSpPr>
            <a:spLocks noGrp="1"/>
          </p:cNvSpPr>
          <p:nvPr>
            <p:ph type="sldNum" sz="quarter" idx="12"/>
          </p:nvPr>
        </p:nvSpPr>
        <p:spPr/>
        <p:txBody>
          <a:bodyPr/>
          <a:lstStyle/>
          <a:p>
            <a:fld id="{C2B6405E-0FB4-4A10-9765-7BC01823300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41664536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D1FB6C0-59FE-424A-B1EA-1D5AB8D4A38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xmlns="" id="{BD92633B-B679-4EC7-B410-E89EAB78110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FB921E85-415B-43DA-9161-E0A1BB9C80E8}"/>
              </a:ext>
            </a:extLst>
          </p:cNvPr>
          <p:cNvSpPr>
            <a:spLocks noGrp="1"/>
          </p:cNvSpPr>
          <p:nvPr>
            <p:ph type="dt" sz="half" idx="10"/>
          </p:nvPr>
        </p:nvSpPr>
        <p:spPr/>
        <p:txBody>
          <a:bodyPr/>
          <a:lstStyle/>
          <a:p>
            <a:fld id="{ACCDBA41-01D4-484E-B79F-41DD162E210A}" type="datetimeFigureOut">
              <a:rPr lang="en-US" smtClean="0">
                <a:solidFill>
                  <a:prstClr val="black">
                    <a:tint val="75000"/>
                  </a:prstClr>
                </a:solidFill>
              </a:rPr>
              <a:pPr/>
              <a:t>4/25/2022</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xmlns="" id="{FBCC4CB9-AB31-4A74-B262-86693387051D}"/>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xmlns="" id="{369A7406-DAA7-4A05-8D59-520818F347F5}"/>
              </a:ext>
            </a:extLst>
          </p:cNvPr>
          <p:cNvSpPr>
            <a:spLocks noGrp="1"/>
          </p:cNvSpPr>
          <p:nvPr>
            <p:ph type="sldNum" sz="quarter" idx="12"/>
          </p:nvPr>
        </p:nvSpPr>
        <p:spPr/>
        <p:txBody>
          <a:bodyPr/>
          <a:lstStyle/>
          <a:p>
            <a:fld id="{C2B6405E-0FB4-4A10-9765-7BC01823300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44081636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3981EEB0-1B5C-4749-B809-6D87942EB45C}"/>
              </a:ext>
            </a:extLst>
          </p:cNvPr>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xmlns="" id="{843EE611-A1DD-4EB4-9341-357FD09F6012}"/>
              </a:ext>
            </a:extLst>
          </p:cNvPr>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37542DC0-C316-458A-AE7B-C71FFEC8BFB7}"/>
              </a:ext>
            </a:extLst>
          </p:cNvPr>
          <p:cNvSpPr>
            <a:spLocks noGrp="1"/>
          </p:cNvSpPr>
          <p:nvPr>
            <p:ph type="dt" sz="half" idx="10"/>
          </p:nvPr>
        </p:nvSpPr>
        <p:spPr/>
        <p:txBody>
          <a:bodyPr/>
          <a:lstStyle/>
          <a:p>
            <a:fld id="{ACCDBA41-01D4-484E-B79F-41DD162E210A}" type="datetimeFigureOut">
              <a:rPr lang="en-US" smtClean="0">
                <a:solidFill>
                  <a:prstClr val="black">
                    <a:tint val="75000"/>
                  </a:prstClr>
                </a:solidFill>
              </a:rPr>
              <a:pPr/>
              <a:t>4/25/2022</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xmlns="" id="{2F21A025-6396-4C30-8F01-E82CD77C129C}"/>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xmlns="" id="{2F527054-4A30-4CB9-A54E-40A25D46CD0E}"/>
              </a:ext>
            </a:extLst>
          </p:cNvPr>
          <p:cNvSpPr>
            <a:spLocks noGrp="1"/>
          </p:cNvSpPr>
          <p:nvPr>
            <p:ph type="sldNum" sz="quarter" idx="12"/>
          </p:nvPr>
        </p:nvSpPr>
        <p:spPr/>
        <p:txBody>
          <a:bodyPr/>
          <a:lstStyle/>
          <a:p>
            <a:fld id="{C2B6405E-0FB4-4A10-9765-7BC01823300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2897920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2"/>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67081CE-130D-49FC-9275-E411AE66AA30}" type="datetimeFigureOut">
              <a:rPr lang="en-US" smtClean="0"/>
              <a:t>4/25/2022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38A70-B53D-4DF6-8DFB-2A4E4B61F221}" type="slidenum">
              <a:rPr lang="en-US" smtClean="0"/>
              <a:t>‹#›</a:t>
            </a:fld>
            <a:endParaRPr lang="en-US"/>
          </a:p>
        </p:txBody>
      </p:sp>
    </p:spTree>
    <p:extLst>
      <p:ext uri="{BB962C8B-B14F-4D97-AF65-F5344CB8AC3E}">
        <p14:creationId xmlns:p14="http://schemas.microsoft.com/office/powerpoint/2010/main" val="39035300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2"/>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2"/>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267081CE-130D-49FC-9275-E411AE66AA30}" type="datetimeFigureOut">
              <a:rPr lang="en-US" smtClean="0"/>
              <a:t>4/25/2022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6E38A70-B53D-4DF6-8DFB-2A4E4B61F221}" type="slidenum">
              <a:rPr lang="en-US" smtClean="0"/>
              <a:t>‹#›</a:t>
            </a:fld>
            <a:endParaRPr lang="en-US"/>
          </a:p>
        </p:txBody>
      </p:sp>
    </p:spTree>
    <p:extLst>
      <p:ext uri="{BB962C8B-B14F-4D97-AF65-F5344CB8AC3E}">
        <p14:creationId xmlns:p14="http://schemas.microsoft.com/office/powerpoint/2010/main" val="27398785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267081CE-130D-49FC-9275-E411AE66AA30}" type="datetimeFigureOut">
              <a:rPr lang="en-US" smtClean="0"/>
              <a:t>4/25/2022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6E38A70-B53D-4DF6-8DFB-2A4E4B61F221}" type="slidenum">
              <a:rPr lang="en-US" smtClean="0"/>
              <a:t>‹#›</a:t>
            </a:fld>
            <a:endParaRPr lang="en-US"/>
          </a:p>
        </p:txBody>
      </p:sp>
    </p:spTree>
    <p:extLst>
      <p:ext uri="{BB962C8B-B14F-4D97-AF65-F5344CB8AC3E}">
        <p14:creationId xmlns:p14="http://schemas.microsoft.com/office/powerpoint/2010/main" val="31307050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267081CE-130D-49FC-9275-E411AE66AA30}" type="datetimeFigureOut">
              <a:rPr lang="en-US" smtClean="0"/>
              <a:t>4/25/2022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6E38A70-B53D-4DF6-8DFB-2A4E4B61F221}" type="slidenum">
              <a:rPr lang="en-US" smtClean="0"/>
              <a:t>‹#›</a:t>
            </a:fld>
            <a:endParaRPr lang="en-US"/>
          </a:p>
        </p:txBody>
      </p:sp>
    </p:spTree>
    <p:extLst>
      <p:ext uri="{BB962C8B-B14F-4D97-AF65-F5344CB8AC3E}">
        <p14:creationId xmlns:p14="http://schemas.microsoft.com/office/powerpoint/2010/main" val="41084928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67081CE-130D-49FC-9275-E411AE66AA30}" type="datetimeFigureOut">
              <a:rPr lang="en-US" smtClean="0"/>
              <a:t>4/25/2022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6E38A70-B53D-4DF6-8DFB-2A4E4B61F221}" type="slidenum">
              <a:rPr lang="en-US" smtClean="0"/>
              <a:t>‹#›</a:t>
            </a:fld>
            <a:endParaRPr lang="en-US"/>
          </a:p>
        </p:txBody>
      </p:sp>
    </p:spTree>
    <p:extLst>
      <p:ext uri="{BB962C8B-B14F-4D97-AF65-F5344CB8AC3E}">
        <p14:creationId xmlns:p14="http://schemas.microsoft.com/office/powerpoint/2010/main" val="33626920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2"/>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1" y="1435102"/>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67081CE-130D-49FC-9275-E411AE66AA30}" type="datetimeFigureOut">
              <a:rPr lang="en-US" smtClean="0"/>
              <a:t>4/25/2022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6E38A70-B53D-4DF6-8DFB-2A4E4B61F221}" type="slidenum">
              <a:rPr lang="en-US" smtClean="0"/>
              <a:t>‹#›</a:t>
            </a:fld>
            <a:endParaRPr lang="en-US"/>
          </a:p>
        </p:txBody>
      </p:sp>
    </p:spTree>
    <p:extLst>
      <p:ext uri="{BB962C8B-B14F-4D97-AF65-F5344CB8AC3E}">
        <p14:creationId xmlns:p14="http://schemas.microsoft.com/office/powerpoint/2010/main" val="41891275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67081CE-130D-49FC-9275-E411AE66AA30}" type="datetimeFigureOut">
              <a:rPr lang="en-US" smtClean="0"/>
              <a:t>4/25/2022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6E38A70-B53D-4DF6-8DFB-2A4E4B61F221}" type="slidenum">
              <a:rPr lang="en-US" smtClean="0"/>
              <a:t>‹#›</a:t>
            </a:fld>
            <a:endParaRPr lang="en-US"/>
          </a:p>
        </p:txBody>
      </p:sp>
    </p:spTree>
    <p:extLst>
      <p:ext uri="{BB962C8B-B14F-4D97-AF65-F5344CB8AC3E}">
        <p14:creationId xmlns:p14="http://schemas.microsoft.com/office/powerpoint/2010/main" val="33340864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2"/>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2"/>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67081CE-130D-49FC-9275-E411AE66AA30}" type="datetimeFigureOut">
              <a:rPr lang="en-US" smtClean="0"/>
              <a:t>4/25/2022</a:t>
            </a:fld>
            <a:endParaRPr lang="en-US"/>
          </a:p>
        </p:txBody>
      </p:sp>
      <p:sp>
        <p:nvSpPr>
          <p:cNvPr id="5" name="Footer Placeholder 4"/>
          <p:cNvSpPr>
            <a:spLocks noGrp="1"/>
          </p:cNvSpPr>
          <p:nvPr>
            <p:ph type="ftr" sz="quarter" idx="3"/>
          </p:nvPr>
        </p:nvSpPr>
        <p:spPr>
          <a:xfrm>
            <a:off x="3124200" y="6356352"/>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2"/>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6E38A70-B53D-4DF6-8DFB-2A4E4B61F221}" type="slidenum">
              <a:rPr lang="en-US" smtClean="0"/>
              <a:t>‹#›</a:t>
            </a:fld>
            <a:endParaRPr lang="en-US"/>
          </a:p>
        </p:txBody>
      </p:sp>
    </p:spTree>
    <p:extLst>
      <p:ext uri="{BB962C8B-B14F-4D97-AF65-F5344CB8AC3E}">
        <p14:creationId xmlns:p14="http://schemas.microsoft.com/office/powerpoint/2010/main" val="4223115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par>
    </p:tnLst>
  </p:timing>
  <p:txStyles>
    <p:titleStyle>
      <a:lvl1pPr algn="ctr" defTabSz="914400" rtl="0" eaLnBrk="1" latinLnBrk="0" hangingPunct="1">
        <a:spcBef>
          <a:spcPct val="0"/>
        </a:spcBef>
        <a:buNone/>
        <a:defRPr sz="3600" kern="1200">
          <a:solidFill>
            <a:schemeClr val="bg1"/>
          </a:solidFill>
          <a:latin typeface="Arial Black" panose="020B0A04020102020204" pitchFamily="34"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bg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Font typeface="Arial" panose="020B0604020202020204" pitchFamily="34" charset="0"/>
        <a:buChar char="–"/>
        <a:defRPr sz="2800" kern="1200">
          <a:solidFill>
            <a:schemeClr val="bg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bg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E4F06C3C-BDF6-4E3D-BEE2-9F47A1AE7AAA}"/>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xmlns="" id="{49070AEC-D5A5-4D62-B387-8C48B1CE375E}"/>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96E045E7-244C-4CF3-B56A-CF454187B6B3}"/>
              </a:ext>
            </a:extLst>
          </p:cNvPr>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CCDBA41-01D4-484E-B79F-41DD162E210A}" type="datetimeFigureOut">
              <a:rPr lang="en-US" smtClean="0">
                <a:solidFill>
                  <a:prstClr val="black">
                    <a:tint val="75000"/>
                  </a:prstClr>
                </a:solidFill>
              </a:rPr>
              <a:pPr/>
              <a:t>4/25/2022</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xmlns="" id="{4C40A89A-9203-41D7-BEFC-91A469B795D8}"/>
              </a:ext>
            </a:extLst>
          </p:cNvPr>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xmlns="" id="{22D4666D-9899-4A02-A927-A3E4F3E9D1D0}"/>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2B6405E-0FB4-4A10-9765-7BC01823300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72422712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emf"/><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emf"/><Relationship Id="rId1" Type="http://schemas.openxmlformats.org/officeDocument/2006/relationships/slideLayout" Target="../slideLayouts/slideLayout12.xml"/><Relationship Id="rId5" Type="http://schemas.openxmlformats.org/officeDocument/2006/relationships/image" Target="../media/image18.pn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hyperlink" Target="https://install.wled.me/"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hyperlink" Target="https://install.wled.me/"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28.emf"/><Relationship Id="rId3" Type="http://schemas.openxmlformats.org/officeDocument/2006/relationships/image" Target="../media/image23.emf"/><Relationship Id="rId7" Type="http://schemas.openxmlformats.org/officeDocument/2006/relationships/image" Target="../media/image27.emf"/><Relationship Id="rId2" Type="http://schemas.openxmlformats.org/officeDocument/2006/relationships/hyperlink" Target="https://install.wled.me/" TargetMode="External"/><Relationship Id="rId1" Type="http://schemas.openxmlformats.org/officeDocument/2006/relationships/slideLayout" Target="../slideLayouts/slideLayout2.xml"/><Relationship Id="rId6" Type="http://schemas.openxmlformats.org/officeDocument/2006/relationships/image" Target="../media/image26.emf"/><Relationship Id="rId5" Type="http://schemas.openxmlformats.org/officeDocument/2006/relationships/image" Target="../media/image25.emf"/><Relationship Id="rId4" Type="http://schemas.openxmlformats.org/officeDocument/2006/relationships/image" Target="../media/image24.em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hyperlink" Target="https://install.wled.me/"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8" Type="http://schemas.openxmlformats.org/officeDocument/2006/relationships/image" Target="../media/image28.emf"/><Relationship Id="rId3" Type="http://schemas.openxmlformats.org/officeDocument/2006/relationships/image" Target="../media/image23.emf"/><Relationship Id="rId7" Type="http://schemas.openxmlformats.org/officeDocument/2006/relationships/image" Target="../media/image27.emf"/><Relationship Id="rId2" Type="http://schemas.openxmlformats.org/officeDocument/2006/relationships/hyperlink" Target="https://install.wled.me/" TargetMode="External"/><Relationship Id="rId1" Type="http://schemas.openxmlformats.org/officeDocument/2006/relationships/slideLayout" Target="../slideLayouts/slideLayout2.xml"/><Relationship Id="rId6" Type="http://schemas.openxmlformats.org/officeDocument/2006/relationships/image" Target="../media/image26.emf"/><Relationship Id="rId5" Type="http://schemas.openxmlformats.org/officeDocument/2006/relationships/image" Target="../media/image25.emf"/><Relationship Id="rId4" Type="http://schemas.openxmlformats.org/officeDocument/2006/relationships/image" Target="../media/image24.em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hyperlink" Target="https://kno.wled.ge/basics/getting-started/" TargetMode="Externa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228600" y="381000"/>
            <a:ext cx="8610600" cy="1470025"/>
          </a:xfrm>
        </p:spPr>
        <p:txBody>
          <a:bodyPr>
            <a:normAutofit fontScale="90000"/>
          </a:bodyPr>
          <a:lstStyle/>
          <a:p>
            <a:r>
              <a:rPr lang="en-US" sz="4900" dirty="0" smtClean="0">
                <a:solidFill>
                  <a:schemeClr val="bg1"/>
                </a:solidFill>
                <a:latin typeface="Arial Black" panose="020B0A04020102020204" pitchFamily="34" charset="0"/>
              </a:rPr>
              <a:t>SEICHE 2022</a:t>
            </a:r>
            <a:br>
              <a:rPr lang="en-US" sz="4900" dirty="0" smtClean="0">
                <a:solidFill>
                  <a:schemeClr val="bg1"/>
                </a:solidFill>
                <a:latin typeface="Arial Black" panose="020B0A04020102020204" pitchFamily="34" charset="0"/>
              </a:rPr>
            </a:br>
            <a:r>
              <a:rPr lang="en-US" dirty="0" smtClean="0">
                <a:solidFill>
                  <a:schemeClr val="bg1"/>
                </a:solidFill>
                <a:latin typeface="Arial Black" panose="020B0A04020102020204" pitchFamily="34" charset="0"/>
              </a:rPr>
              <a:t>Introduction to Arduino</a:t>
            </a:r>
            <a:br>
              <a:rPr lang="en-US" dirty="0" smtClean="0">
                <a:solidFill>
                  <a:schemeClr val="bg1"/>
                </a:solidFill>
                <a:latin typeface="Arial Black" panose="020B0A04020102020204" pitchFamily="34" charset="0"/>
              </a:rPr>
            </a:br>
            <a:r>
              <a:rPr lang="en-US" dirty="0" smtClean="0">
                <a:solidFill>
                  <a:schemeClr val="bg1"/>
                </a:solidFill>
                <a:latin typeface="Arial Black" panose="020B0A04020102020204" pitchFamily="34" charset="0"/>
              </a:rPr>
              <a:t>FINAL </a:t>
            </a:r>
            <a:r>
              <a:rPr lang="en-US" sz="2700" dirty="0" smtClean="0"/>
              <a:t>Lesson 10/11/12 </a:t>
            </a:r>
            <a:r>
              <a:rPr lang="en-US" sz="2700" dirty="0" smtClean="0"/>
              <a:t>– Smart LED Strips, Flashing software binaries, WLED</a:t>
            </a:r>
            <a:endParaRPr lang="en-US" dirty="0">
              <a:solidFill>
                <a:schemeClr val="bg1"/>
              </a:solidFill>
              <a:latin typeface="Arial Black" panose="020B0A04020102020204" pitchFamily="34" charset="0"/>
            </a:endParaRPr>
          </a:p>
        </p:txBody>
      </p:sp>
      <p:sp>
        <p:nvSpPr>
          <p:cNvPr id="3" name="Subtitle 2"/>
          <p:cNvSpPr>
            <a:spLocks noGrp="1"/>
          </p:cNvSpPr>
          <p:nvPr>
            <p:ph type="subTitle" idx="1"/>
          </p:nvPr>
        </p:nvSpPr>
        <p:spPr>
          <a:xfrm>
            <a:off x="609600" y="2590800"/>
            <a:ext cx="8153400" cy="3048000"/>
          </a:xfrm>
        </p:spPr>
        <p:txBody>
          <a:bodyPr>
            <a:normAutofit/>
          </a:bodyPr>
          <a:lstStyle/>
          <a:p>
            <a:pPr algn="l">
              <a:spcBef>
                <a:spcPts val="0"/>
              </a:spcBef>
            </a:pPr>
            <a:r>
              <a:rPr lang="en-US" dirty="0" smtClean="0">
                <a:solidFill>
                  <a:srgbClr val="FFFF00"/>
                </a:solidFill>
                <a:latin typeface="Arial Black" panose="020B0A04020102020204" pitchFamily="34" charset="0"/>
              </a:rPr>
              <a:t>Instructor:   Paul Frommeyer</a:t>
            </a:r>
          </a:p>
          <a:p>
            <a:pPr algn="l">
              <a:spcBef>
                <a:spcPts val="0"/>
              </a:spcBef>
            </a:pPr>
            <a:r>
              <a:rPr lang="en-US" dirty="0">
                <a:solidFill>
                  <a:srgbClr val="FFFF00"/>
                </a:solidFill>
                <a:latin typeface="Arial Black" panose="020B0A04020102020204" pitchFamily="34" charset="0"/>
              </a:rPr>
              <a:t> </a:t>
            </a:r>
            <a:r>
              <a:rPr lang="en-US" dirty="0" smtClean="0">
                <a:solidFill>
                  <a:srgbClr val="FFFF00"/>
                </a:solidFill>
                <a:latin typeface="Arial Black" panose="020B0A04020102020204" pitchFamily="34" charset="0"/>
              </a:rPr>
              <a:t>                    </a:t>
            </a:r>
            <a:r>
              <a:rPr lang="en-US" sz="2000" dirty="0" smtClean="0">
                <a:solidFill>
                  <a:srgbClr val="FFFF00"/>
                </a:solidFill>
                <a:latin typeface="Arial Black" panose="020B0A04020102020204" pitchFamily="34" charset="0"/>
              </a:rPr>
              <a:t>www.paulfrommeyer.com</a:t>
            </a:r>
            <a:endParaRPr lang="en-US" dirty="0" smtClean="0">
              <a:solidFill>
                <a:srgbClr val="FFFF00"/>
              </a:solidFill>
              <a:latin typeface="Arial Black" panose="020B0A04020102020204" pitchFamily="34" charset="0"/>
            </a:endParaRPr>
          </a:p>
          <a:p>
            <a:pPr algn="l"/>
            <a:endParaRPr lang="en-US" dirty="0" smtClean="0">
              <a:solidFill>
                <a:srgbClr val="FFFF00"/>
              </a:solidFill>
              <a:latin typeface="Arial Black" panose="020B0A04020102020204" pitchFamily="34" charset="0"/>
            </a:endParaRPr>
          </a:p>
          <a:p>
            <a:pPr algn="l"/>
            <a:r>
              <a:rPr lang="en-US" sz="2800" dirty="0" smtClean="0">
                <a:solidFill>
                  <a:srgbClr val="FFFF00"/>
                </a:solidFill>
                <a:latin typeface="Arial Black" panose="020B0A04020102020204" pitchFamily="34" charset="0"/>
              </a:rPr>
              <a:t>Corporate Sponsor: DXC Technology</a:t>
            </a:r>
          </a:p>
        </p:txBody>
      </p:sp>
      <p:pic>
        <p:nvPicPr>
          <p:cNvPr id="1028"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352800" y="5156836"/>
            <a:ext cx="2438400" cy="1330960"/>
          </a:xfrm>
          <a:prstGeom prst="rect">
            <a:avLst/>
          </a:prstGeom>
          <a:noFill/>
          <a:ln>
            <a:noFill/>
          </a:ln>
          <a:effectLst/>
          <a:extLst/>
        </p:spPr>
      </p:pic>
    </p:spTree>
    <p:extLst>
      <p:ext uri="{BB962C8B-B14F-4D97-AF65-F5344CB8AC3E}">
        <p14:creationId xmlns:p14="http://schemas.microsoft.com/office/powerpoint/2010/main" val="158140623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53376" y="5394727"/>
            <a:ext cx="2093913" cy="771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31" name="Straight Arrow Connector 30"/>
          <p:cNvCxnSpPr>
            <a:stCxn id="30" idx="1"/>
          </p:cNvCxnSpPr>
          <p:nvPr/>
        </p:nvCxnSpPr>
        <p:spPr>
          <a:xfrm flipV="1">
            <a:off x="5334000" y="6017728"/>
            <a:ext cx="381000" cy="471791"/>
          </a:xfrm>
          <a:prstGeom prst="straightConnector1">
            <a:avLst/>
          </a:prstGeom>
          <a:ln w="57150">
            <a:solidFill>
              <a:schemeClr val="bg1"/>
            </a:solidFill>
            <a:tailEnd type="arrow"/>
          </a:ln>
        </p:spPr>
        <p:style>
          <a:lnRef idx="1">
            <a:schemeClr val="accent1"/>
          </a:lnRef>
          <a:fillRef idx="0">
            <a:schemeClr val="accent1"/>
          </a:fillRef>
          <a:effectRef idx="0">
            <a:schemeClr val="accent1"/>
          </a:effectRef>
          <a:fontRef idx="minor">
            <a:schemeClr val="tx1"/>
          </a:fontRef>
        </p:style>
      </p:cxn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400000">
            <a:off x="2590800" y="5129615"/>
            <a:ext cx="1543050" cy="1301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a:extLst>
              <a:ext uri="{FF2B5EF4-FFF2-40B4-BE49-F238E27FC236}">
                <a16:creationId xmlns:a16="http://schemas.microsoft.com/office/drawing/2014/main" xmlns="" id="{24F32489-849E-4102-A1F0-23B53A684948}"/>
              </a:ext>
            </a:extLst>
          </p:cNvPr>
          <p:cNvSpPr>
            <a:spLocks noGrp="1"/>
          </p:cNvSpPr>
          <p:nvPr>
            <p:ph type="ctrTitle"/>
          </p:nvPr>
        </p:nvSpPr>
        <p:spPr>
          <a:xfrm>
            <a:off x="137160" y="228600"/>
            <a:ext cx="8734926" cy="533400"/>
          </a:xfrm>
        </p:spPr>
        <p:txBody>
          <a:bodyPr>
            <a:noAutofit/>
          </a:bodyPr>
          <a:lstStyle/>
          <a:p>
            <a:r>
              <a:rPr lang="en-US" sz="3600" b="1" dirty="0" smtClean="0"/>
              <a:t>Using a Level Shifter</a:t>
            </a:r>
            <a:endParaRPr lang="en-US" sz="3600" b="1" dirty="0"/>
          </a:p>
        </p:txBody>
      </p:sp>
      <p:sp>
        <p:nvSpPr>
          <p:cNvPr id="4" name="Subtitle 2">
            <a:extLst>
              <a:ext uri="{FF2B5EF4-FFF2-40B4-BE49-F238E27FC236}">
                <a16:creationId xmlns:a16="http://schemas.microsoft.com/office/drawing/2014/main" xmlns="" id="{C37EAA5F-9A79-494E-B6D0-773C58613245}"/>
              </a:ext>
            </a:extLst>
          </p:cNvPr>
          <p:cNvSpPr txBox="1">
            <a:spLocks/>
          </p:cNvSpPr>
          <p:nvPr/>
        </p:nvSpPr>
        <p:spPr>
          <a:xfrm>
            <a:off x="304800" y="1066800"/>
            <a:ext cx="8305800" cy="3602182"/>
          </a:xfrm>
          <a:prstGeom prst="rect">
            <a:avLst/>
          </a:prstGeom>
        </p:spPr>
        <p:txBody>
          <a:bodyPr vert="horz" lIns="91440" tIns="45720" rIns="91440" bIns="4572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bg1"/>
                </a:solidFill>
                <a:latin typeface="Arial" panose="020B0604020202020204" pitchFamily="34" charset="0"/>
                <a:ea typeface="+mn-ea"/>
                <a:cs typeface="Arial" panose="020B060402020202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b="1" dirty="0" smtClean="0">
                <a:solidFill>
                  <a:prstClr val="white"/>
                </a:solidFill>
              </a:rPr>
              <a:t>Level shifters require connections from both 5VDC (“high voltage”) and 3V3 (“low voltage”)</a:t>
            </a:r>
            <a:endParaRPr lang="en-US" b="1" dirty="0">
              <a:solidFill>
                <a:prstClr val="white"/>
              </a:solidFill>
            </a:endParaRPr>
          </a:p>
          <a:p>
            <a:pPr marL="342900" indent="-342900" algn="l">
              <a:buFont typeface="Arial" panose="020B0604020202020204" pitchFamily="34" charset="0"/>
              <a:buChar char="•"/>
            </a:pPr>
            <a:r>
              <a:rPr lang="en-US" b="1" dirty="0" smtClean="0">
                <a:solidFill>
                  <a:prstClr val="white"/>
                </a:solidFill>
              </a:rPr>
              <a:t>3V3 is often taken direct from the microcontroller; we will do this</a:t>
            </a:r>
            <a:endParaRPr lang="en-US" b="1" dirty="0">
              <a:solidFill>
                <a:prstClr val="white"/>
              </a:solidFill>
            </a:endParaRPr>
          </a:p>
          <a:p>
            <a:pPr marL="342900" indent="-342900" algn="l">
              <a:buFont typeface="Arial" panose="020B0604020202020204" pitchFamily="34" charset="0"/>
              <a:buChar char="•"/>
            </a:pPr>
            <a:r>
              <a:rPr lang="en-US" b="1" dirty="0" smtClean="0">
                <a:solidFill>
                  <a:prstClr val="white"/>
                </a:solidFill>
              </a:rPr>
              <a:t>5VDC should come from the main 5V rail</a:t>
            </a:r>
            <a:endParaRPr lang="en-US" b="1" dirty="0" smtClean="0">
              <a:solidFill>
                <a:srgbClr val="FFFF00"/>
              </a:solidFill>
            </a:endParaRPr>
          </a:p>
          <a:p>
            <a:pPr marL="342900" indent="-342900" algn="l">
              <a:buFont typeface="Arial" panose="020B0604020202020204" pitchFamily="34" charset="0"/>
              <a:buChar char="•"/>
            </a:pPr>
            <a:r>
              <a:rPr lang="en-US" b="1" dirty="0" smtClean="0">
                <a:solidFill>
                  <a:prstClr val="white"/>
                </a:solidFill>
              </a:rPr>
              <a:t>Only a single ground connection to the level shifter is required</a:t>
            </a:r>
          </a:p>
          <a:p>
            <a:pPr marL="342900" indent="-342900" algn="l">
              <a:buFont typeface="Arial" panose="020B0604020202020204" pitchFamily="34" charset="0"/>
              <a:buChar char="•"/>
            </a:pPr>
            <a:r>
              <a:rPr lang="en-US" b="1" dirty="0" smtClean="0">
                <a:solidFill>
                  <a:srgbClr val="FFFF00"/>
                </a:solidFill>
                <a:latin typeface="Arial Black" panose="020B0A04020102020204" pitchFamily="34" charset="0"/>
              </a:rPr>
              <a:t>The microcontroller data out pin connects to an “LV” input of the level shifter</a:t>
            </a:r>
          </a:p>
          <a:p>
            <a:pPr marL="342900" indent="-342900" algn="l">
              <a:buFont typeface="Arial" panose="020B0604020202020204" pitchFamily="34" charset="0"/>
              <a:buChar char="•"/>
            </a:pPr>
            <a:r>
              <a:rPr lang="en-US" b="1" dirty="0" smtClean="0">
                <a:solidFill>
                  <a:srgbClr val="FFFF00"/>
                </a:solidFill>
                <a:latin typeface="Arial Black" panose="020B0A04020102020204" pitchFamily="34" charset="0"/>
              </a:rPr>
              <a:t>The “HV” output of the level shifter connects to the LED strip (or other 5VDC peripheral)</a:t>
            </a:r>
            <a:endParaRPr lang="en-US" b="1" dirty="0">
              <a:solidFill>
                <a:srgbClr val="FFFF00"/>
              </a:solidFill>
              <a:latin typeface="Arial Black" panose="020B0A04020102020204" pitchFamily="34" charset="0"/>
            </a:endParaRPr>
          </a:p>
        </p:txBody>
      </p:sp>
      <p:cxnSp>
        <p:nvCxnSpPr>
          <p:cNvPr id="10" name="Straight Arrow Connector 9"/>
          <p:cNvCxnSpPr>
            <a:stCxn id="11" idx="3"/>
          </p:cNvCxnSpPr>
          <p:nvPr/>
        </p:nvCxnSpPr>
        <p:spPr>
          <a:xfrm>
            <a:off x="2347623" y="5147465"/>
            <a:ext cx="471777" cy="1"/>
          </a:xfrm>
          <a:prstGeom prst="straightConnector1">
            <a:avLst/>
          </a:prstGeom>
          <a:ln w="57150">
            <a:solidFill>
              <a:srgbClr val="92D050"/>
            </a:solidFill>
            <a:tailEnd type="arrow"/>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457200" y="5008965"/>
            <a:ext cx="1890423" cy="276999"/>
          </a:xfrm>
          <a:prstGeom prst="rect">
            <a:avLst/>
          </a:prstGeom>
          <a:solidFill>
            <a:srgbClr val="000066"/>
          </a:solidFill>
          <a:ln w="28575">
            <a:solidFill>
              <a:srgbClr val="92D050"/>
            </a:solidFill>
          </a:ln>
        </p:spPr>
        <p:txBody>
          <a:bodyPr wrap="square">
            <a:spAutoFit/>
          </a:bodyPr>
          <a:lstStyle/>
          <a:p>
            <a:r>
              <a:rPr lang="en-US" sz="1200" b="1" dirty="0" smtClean="0">
                <a:solidFill>
                  <a:srgbClr val="92D050"/>
                </a:solidFill>
                <a:latin typeface="Arial" panose="020B0604020202020204" pitchFamily="34" charset="0"/>
                <a:cs typeface="Arial" panose="020B0604020202020204" pitchFamily="34" charset="0"/>
              </a:rPr>
              <a:t>From Microcontroller</a:t>
            </a:r>
            <a:endParaRPr lang="en-US" sz="1200" b="1" dirty="0">
              <a:solidFill>
                <a:srgbClr val="92D050"/>
              </a:solidFill>
              <a:latin typeface="Arial" panose="020B0604020202020204" pitchFamily="34" charset="0"/>
              <a:cs typeface="Arial" panose="020B0604020202020204" pitchFamily="34" charset="0"/>
            </a:endParaRPr>
          </a:p>
        </p:txBody>
      </p:sp>
      <p:sp>
        <p:nvSpPr>
          <p:cNvPr id="18" name="Rectangle 17"/>
          <p:cNvSpPr/>
          <p:nvPr/>
        </p:nvSpPr>
        <p:spPr>
          <a:xfrm>
            <a:off x="457200" y="5523202"/>
            <a:ext cx="1890423" cy="276999"/>
          </a:xfrm>
          <a:prstGeom prst="rect">
            <a:avLst/>
          </a:prstGeom>
          <a:solidFill>
            <a:srgbClr val="000066"/>
          </a:solidFill>
          <a:ln w="28575">
            <a:solidFill>
              <a:srgbClr val="FFC000"/>
            </a:solidFill>
          </a:ln>
        </p:spPr>
        <p:txBody>
          <a:bodyPr wrap="square">
            <a:spAutoFit/>
          </a:bodyPr>
          <a:lstStyle/>
          <a:p>
            <a:r>
              <a:rPr lang="en-US" sz="1200" b="1" dirty="0" smtClean="0">
                <a:solidFill>
                  <a:srgbClr val="FFC000"/>
                </a:solidFill>
                <a:latin typeface="Arial" panose="020B0604020202020204" pitchFamily="34" charset="0"/>
                <a:cs typeface="Arial" panose="020B0604020202020204" pitchFamily="34" charset="0"/>
              </a:rPr>
              <a:t>From 3V3 (3.3 VDC)</a:t>
            </a:r>
            <a:endParaRPr lang="en-US" sz="1200" b="1" dirty="0">
              <a:solidFill>
                <a:srgbClr val="FFC000"/>
              </a:solidFill>
              <a:latin typeface="Arial" panose="020B0604020202020204" pitchFamily="34" charset="0"/>
              <a:cs typeface="Arial" panose="020B0604020202020204" pitchFamily="34" charset="0"/>
            </a:endParaRPr>
          </a:p>
        </p:txBody>
      </p:sp>
      <p:cxnSp>
        <p:nvCxnSpPr>
          <p:cNvPr id="19" name="Straight Arrow Connector 18"/>
          <p:cNvCxnSpPr/>
          <p:nvPr/>
        </p:nvCxnSpPr>
        <p:spPr>
          <a:xfrm>
            <a:off x="2357562" y="5656721"/>
            <a:ext cx="471777" cy="1"/>
          </a:xfrm>
          <a:prstGeom prst="straightConnector1">
            <a:avLst/>
          </a:prstGeom>
          <a:ln w="57150">
            <a:solidFill>
              <a:srgbClr val="FFC000"/>
            </a:solidFill>
            <a:tailEnd type="arrow"/>
          </a:ln>
        </p:spPr>
        <p:style>
          <a:lnRef idx="1">
            <a:schemeClr val="accent1"/>
          </a:lnRef>
          <a:fillRef idx="0">
            <a:schemeClr val="accent1"/>
          </a:fillRef>
          <a:effectRef idx="0">
            <a:schemeClr val="accent1"/>
          </a:effectRef>
          <a:fontRef idx="minor">
            <a:schemeClr val="tx1"/>
          </a:fontRef>
        </p:style>
      </p:cxnSp>
      <p:sp>
        <p:nvSpPr>
          <p:cNvPr id="20" name="Rectangle 19"/>
          <p:cNvSpPr/>
          <p:nvPr/>
        </p:nvSpPr>
        <p:spPr>
          <a:xfrm>
            <a:off x="457200" y="6017728"/>
            <a:ext cx="1890423" cy="276999"/>
          </a:xfrm>
          <a:prstGeom prst="rect">
            <a:avLst/>
          </a:prstGeom>
          <a:solidFill>
            <a:srgbClr val="000066"/>
          </a:solidFill>
          <a:ln w="28575">
            <a:solidFill>
              <a:schemeClr val="bg1"/>
            </a:solidFill>
          </a:ln>
        </p:spPr>
        <p:txBody>
          <a:bodyPr wrap="square">
            <a:spAutoFit/>
          </a:bodyPr>
          <a:lstStyle/>
          <a:p>
            <a:r>
              <a:rPr lang="en-US" sz="1200" b="1" dirty="0" smtClean="0">
                <a:solidFill>
                  <a:schemeClr val="bg1"/>
                </a:solidFill>
                <a:latin typeface="Arial" panose="020B0604020202020204" pitchFamily="34" charset="0"/>
                <a:cs typeface="Arial" panose="020B0604020202020204" pitchFamily="34" charset="0"/>
              </a:rPr>
              <a:t>From Circuit Ground</a:t>
            </a:r>
            <a:endParaRPr lang="en-US" sz="1200" b="1" dirty="0">
              <a:solidFill>
                <a:schemeClr val="bg1"/>
              </a:solidFill>
              <a:latin typeface="Arial" panose="020B0604020202020204" pitchFamily="34" charset="0"/>
              <a:cs typeface="Arial" panose="020B0604020202020204" pitchFamily="34" charset="0"/>
            </a:endParaRPr>
          </a:p>
        </p:txBody>
      </p:sp>
      <p:cxnSp>
        <p:nvCxnSpPr>
          <p:cNvPr id="21" name="Straight Arrow Connector 20"/>
          <p:cNvCxnSpPr>
            <a:stCxn id="20" idx="3"/>
          </p:cNvCxnSpPr>
          <p:nvPr/>
        </p:nvCxnSpPr>
        <p:spPr>
          <a:xfrm flipV="1">
            <a:off x="2347623" y="5909337"/>
            <a:ext cx="481716" cy="246891"/>
          </a:xfrm>
          <a:prstGeom prst="straightConnector1">
            <a:avLst/>
          </a:prstGeom>
          <a:ln w="57150">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3886200" y="5147466"/>
            <a:ext cx="1828800" cy="375736"/>
          </a:xfrm>
          <a:prstGeom prst="line">
            <a:avLst/>
          </a:prstGeom>
          <a:ln w="5715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3850419" y="5656722"/>
            <a:ext cx="1940781" cy="123768"/>
          </a:xfrm>
          <a:prstGeom prst="straightConnector1">
            <a:avLst/>
          </a:prstGeom>
          <a:ln w="57150">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29" name="Rectangle 28"/>
          <p:cNvSpPr/>
          <p:nvPr/>
        </p:nvSpPr>
        <p:spPr>
          <a:xfrm>
            <a:off x="4114800" y="6351018"/>
            <a:ext cx="1081376" cy="276999"/>
          </a:xfrm>
          <a:prstGeom prst="rect">
            <a:avLst/>
          </a:prstGeom>
          <a:solidFill>
            <a:srgbClr val="000066"/>
          </a:solidFill>
          <a:ln w="28575">
            <a:solidFill>
              <a:srgbClr val="FF0000"/>
            </a:solidFill>
          </a:ln>
        </p:spPr>
        <p:txBody>
          <a:bodyPr wrap="square">
            <a:spAutoFit/>
          </a:bodyPr>
          <a:lstStyle/>
          <a:p>
            <a:r>
              <a:rPr lang="en-US" sz="1200" b="1" dirty="0" smtClean="0">
                <a:solidFill>
                  <a:srgbClr val="FF0000"/>
                </a:solidFill>
                <a:latin typeface="Arial" panose="020B0604020202020204" pitchFamily="34" charset="0"/>
                <a:cs typeface="Arial" panose="020B0604020202020204" pitchFamily="34" charset="0"/>
              </a:rPr>
              <a:t>From 5VDC</a:t>
            </a:r>
            <a:endParaRPr lang="en-US" sz="1200" b="1" dirty="0">
              <a:solidFill>
                <a:srgbClr val="FF0000"/>
              </a:solidFill>
              <a:latin typeface="Arial" panose="020B0604020202020204" pitchFamily="34" charset="0"/>
              <a:cs typeface="Arial" panose="020B0604020202020204" pitchFamily="34" charset="0"/>
            </a:endParaRPr>
          </a:p>
        </p:txBody>
      </p:sp>
      <p:sp>
        <p:nvSpPr>
          <p:cNvPr id="30" name="Rectangle 29"/>
          <p:cNvSpPr/>
          <p:nvPr/>
        </p:nvSpPr>
        <p:spPr>
          <a:xfrm>
            <a:off x="5334000" y="6351019"/>
            <a:ext cx="1890423" cy="276999"/>
          </a:xfrm>
          <a:prstGeom prst="rect">
            <a:avLst/>
          </a:prstGeom>
          <a:solidFill>
            <a:srgbClr val="000066"/>
          </a:solidFill>
          <a:ln w="28575">
            <a:solidFill>
              <a:schemeClr val="bg1"/>
            </a:solidFill>
          </a:ln>
        </p:spPr>
        <p:txBody>
          <a:bodyPr wrap="square">
            <a:spAutoFit/>
          </a:bodyPr>
          <a:lstStyle/>
          <a:p>
            <a:r>
              <a:rPr lang="en-US" sz="1200" b="1" dirty="0" smtClean="0">
                <a:solidFill>
                  <a:schemeClr val="bg1"/>
                </a:solidFill>
                <a:latin typeface="Arial" panose="020B0604020202020204" pitchFamily="34" charset="0"/>
                <a:cs typeface="Arial" panose="020B0604020202020204" pitchFamily="34" charset="0"/>
              </a:rPr>
              <a:t>From Circuit Ground</a:t>
            </a:r>
            <a:endParaRPr lang="en-US" sz="1200" b="1" dirty="0">
              <a:solidFill>
                <a:schemeClr val="bg1"/>
              </a:solidFill>
              <a:latin typeface="Arial" panose="020B0604020202020204" pitchFamily="34" charset="0"/>
              <a:cs typeface="Arial" panose="020B0604020202020204" pitchFamily="34" charset="0"/>
            </a:endParaRPr>
          </a:p>
        </p:txBody>
      </p:sp>
      <p:sp>
        <p:nvSpPr>
          <p:cNvPr id="33" name="Rectangle 32"/>
          <p:cNvSpPr/>
          <p:nvPr/>
        </p:nvSpPr>
        <p:spPr>
          <a:xfrm rot="701486">
            <a:off x="4366720" y="4961363"/>
            <a:ext cx="985437" cy="276999"/>
          </a:xfrm>
          <a:prstGeom prst="rect">
            <a:avLst/>
          </a:prstGeom>
          <a:solidFill>
            <a:srgbClr val="000066"/>
          </a:solidFill>
          <a:ln w="28575">
            <a:solidFill>
              <a:srgbClr val="92D050"/>
            </a:solidFill>
          </a:ln>
        </p:spPr>
        <p:txBody>
          <a:bodyPr wrap="square">
            <a:spAutoFit/>
          </a:bodyPr>
          <a:lstStyle/>
          <a:p>
            <a:r>
              <a:rPr lang="en-US" sz="1200" b="1" dirty="0" smtClean="0">
                <a:solidFill>
                  <a:srgbClr val="92D050"/>
                </a:solidFill>
                <a:latin typeface="Arial" panose="020B0604020202020204" pitchFamily="34" charset="0"/>
                <a:cs typeface="Arial" panose="020B0604020202020204" pitchFamily="34" charset="0"/>
              </a:rPr>
              <a:t>HV1 to DIN</a:t>
            </a:r>
            <a:endParaRPr lang="en-US" sz="1200" b="1" dirty="0">
              <a:solidFill>
                <a:srgbClr val="92D050"/>
              </a:solidFill>
              <a:latin typeface="Arial" panose="020B0604020202020204" pitchFamily="34" charset="0"/>
              <a:cs typeface="Arial" panose="020B0604020202020204" pitchFamily="34" charset="0"/>
            </a:endParaRPr>
          </a:p>
        </p:txBody>
      </p:sp>
      <p:cxnSp>
        <p:nvCxnSpPr>
          <p:cNvPr id="36" name="Straight Connector 35"/>
          <p:cNvCxnSpPr>
            <a:endCxn id="29" idx="0"/>
          </p:cNvCxnSpPr>
          <p:nvPr/>
        </p:nvCxnSpPr>
        <p:spPr>
          <a:xfrm>
            <a:off x="4650726" y="5703076"/>
            <a:ext cx="4762" cy="647942"/>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805356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4F32489-849E-4102-A1F0-23B53A684948}"/>
              </a:ext>
            </a:extLst>
          </p:cNvPr>
          <p:cNvSpPr>
            <a:spLocks noGrp="1"/>
          </p:cNvSpPr>
          <p:nvPr>
            <p:ph type="ctrTitle"/>
          </p:nvPr>
        </p:nvSpPr>
        <p:spPr>
          <a:xfrm>
            <a:off x="137160" y="228600"/>
            <a:ext cx="8734926" cy="457200"/>
          </a:xfrm>
        </p:spPr>
        <p:txBody>
          <a:bodyPr>
            <a:noAutofit/>
          </a:bodyPr>
          <a:lstStyle/>
          <a:p>
            <a:r>
              <a:rPr lang="en-US" sz="3200" b="1" dirty="0" smtClean="0"/>
              <a:t>External Power and WS2812B </a:t>
            </a:r>
            <a:r>
              <a:rPr lang="en-US" sz="3200" b="1" dirty="0" err="1" smtClean="0"/>
              <a:t>Neopixels</a:t>
            </a:r>
            <a:endParaRPr lang="en-US" sz="3200" b="1" dirty="0"/>
          </a:p>
        </p:txBody>
      </p:sp>
      <p:sp>
        <p:nvSpPr>
          <p:cNvPr id="4" name="Subtitle 2">
            <a:extLst>
              <a:ext uri="{FF2B5EF4-FFF2-40B4-BE49-F238E27FC236}">
                <a16:creationId xmlns:a16="http://schemas.microsoft.com/office/drawing/2014/main" xmlns="" id="{C37EAA5F-9A79-494E-B6D0-773C58613245}"/>
              </a:ext>
            </a:extLst>
          </p:cNvPr>
          <p:cNvSpPr txBox="1">
            <a:spLocks/>
          </p:cNvSpPr>
          <p:nvPr/>
        </p:nvSpPr>
        <p:spPr>
          <a:xfrm>
            <a:off x="0" y="685800"/>
            <a:ext cx="3962400" cy="6096088"/>
          </a:xfrm>
          <a:prstGeom prst="rect">
            <a:avLst/>
          </a:prstGeom>
        </p:spPr>
        <p:txBody>
          <a:bodyPr vert="horz" lIns="91440" tIns="45720" rIns="91440" bIns="45720" rtlCol="0">
            <a:normAutofit fontScale="70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bg1"/>
                </a:solidFill>
                <a:latin typeface="Arial" panose="020B0604020202020204" pitchFamily="34" charset="0"/>
                <a:ea typeface="+mn-ea"/>
                <a:cs typeface="Arial" panose="020B060402020202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lnSpc>
                <a:spcPct val="100000"/>
              </a:lnSpc>
              <a:buFont typeface="Arial" panose="020B0604020202020204" pitchFamily="34" charset="0"/>
              <a:buChar char="•"/>
            </a:pPr>
            <a:r>
              <a:rPr lang="en-US" b="1" dirty="0" smtClean="0">
                <a:solidFill>
                  <a:prstClr val="white"/>
                </a:solidFill>
              </a:rPr>
              <a:t>RGB LEDs of any kind draw </a:t>
            </a:r>
            <a:r>
              <a:rPr lang="en-US" b="1" i="1" dirty="0" smtClean="0">
                <a:solidFill>
                  <a:prstClr val="white"/>
                </a:solidFill>
              </a:rPr>
              <a:t>LOTS</a:t>
            </a:r>
            <a:r>
              <a:rPr lang="en-US" b="1" dirty="0" smtClean="0">
                <a:solidFill>
                  <a:prstClr val="white"/>
                </a:solidFill>
              </a:rPr>
              <a:t> of current. 20mA per LED x 3 LEDs = 60 mA of current as a general power budget. </a:t>
            </a:r>
            <a:r>
              <a:rPr lang="en-US" b="1" i="1" dirty="0" smtClean="0">
                <a:solidFill>
                  <a:prstClr val="white"/>
                </a:solidFill>
              </a:rPr>
              <a:t>THAT’S PER LED.</a:t>
            </a:r>
          </a:p>
          <a:p>
            <a:pPr marL="342900" indent="-342900" algn="l">
              <a:lnSpc>
                <a:spcPct val="100000"/>
              </a:lnSpc>
              <a:buFont typeface="Arial" panose="020B0604020202020204" pitchFamily="34" charset="0"/>
              <a:buChar char="•"/>
            </a:pPr>
            <a:r>
              <a:rPr lang="en-US" b="1" dirty="0" smtClean="0">
                <a:solidFill>
                  <a:prstClr val="white"/>
                </a:solidFill>
              </a:rPr>
              <a:t>More than 5 </a:t>
            </a:r>
            <a:r>
              <a:rPr lang="en-US" b="1" dirty="0" err="1" smtClean="0">
                <a:solidFill>
                  <a:prstClr val="white"/>
                </a:solidFill>
              </a:rPr>
              <a:t>Neopixels</a:t>
            </a:r>
            <a:r>
              <a:rPr lang="en-US" b="1" dirty="0" smtClean="0">
                <a:solidFill>
                  <a:prstClr val="white"/>
                </a:solidFill>
              </a:rPr>
              <a:t> will overload most 500mA board power regulators. </a:t>
            </a:r>
          </a:p>
          <a:p>
            <a:pPr marL="342900" indent="-342900" algn="l">
              <a:lnSpc>
                <a:spcPct val="100000"/>
              </a:lnSpc>
              <a:buFont typeface="Arial" panose="020B0604020202020204" pitchFamily="34" charset="0"/>
              <a:buChar char="•"/>
            </a:pPr>
            <a:r>
              <a:rPr lang="en-US" b="1" dirty="0" smtClean="0">
                <a:solidFill>
                  <a:prstClr val="white"/>
                </a:solidFill>
              </a:rPr>
              <a:t>The solution to this problem is to use external power for the LED strip.</a:t>
            </a:r>
          </a:p>
          <a:p>
            <a:pPr marL="342900" indent="-342900" algn="l">
              <a:lnSpc>
                <a:spcPct val="100000"/>
              </a:lnSpc>
              <a:buFont typeface="Arial" panose="020B0604020202020204" pitchFamily="34" charset="0"/>
              <a:buChar char="•"/>
            </a:pPr>
            <a:r>
              <a:rPr lang="en-US" b="1" dirty="0" smtClean="0">
                <a:solidFill>
                  <a:prstClr val="white"/>
                </a:solidFill>
              </a:rPr>
              <a:t>When the external power is 12 or 5 volts and the microcontroller is 3 volts things get very tricky indeed</a:t>
            </a:r>
          </a:p>
          <a:p>
            <a:pPr marL="342900" indent="-342900" algn="l">
              <a:lnSpc>
                <a:spcPct val="100000"/>
              </a:lnSpc>
              <a:buFont typeface="Arial" panose="020B0604020202020204" pitchFamily="34" charset="0"/>
              <a:buChar char="•"/>
            </a:pPr>
            <a:r>
              <a:rPr lang="en-US" b="1" dirty="0" smtClean="0">
                <a:solidFill>
                  <a:prstClr val="white"/>
                </a:solidFill>
              </a:rPr>
              <a:t>It’s OK to send 5V to the board input power pin and the LEDs simultaneously</a:t>
            </a:r>
          </a:p>
          <a:p>
            <a:pPr marL="342900" indent="-342900" algn="l">
              <a:lnSpc>
                <a:spcPct val="100000"/>
              </a:lnSpc>
              <a:buFont typeface="Arial" panose="020B0604020202020204" pitchFamily="34" charset="0"/>
              <a:buChar char="•"/>
            </a:pPr>
            <a:r>
              <a:rPr lang="en-US" b="1" dirty="0" smtClean="0">
                <a:solidFill>
                  <a:prstClr val="white"/>
                </a:solidFill>
              </a:rPr>
              <a:t>It’s generally </a:t>
            </a:r>
            <a:r>
              <a:rPr lang="en-US" b="1" u="sng" dirty="0" smtClean="0">
                <a:solidFill>
                  <a:srgbClr val="FFFF00"/>
                </a:solidFill>
              </a:rPr>
              <a:t>NOT</a:t>
            </a:r>
            <a:r>
              <a:rPr lang="en-US" b="1" dirty="0" smtClean="0">
                <a:solidFill>
                  <a:srgbClr val="FFFF00"/>
                </a:solidFill>
              </a:rPr>
              <a:t> OK </a:t>
            </a:r>
            <a:r>
              <a:rPr lang="en-US" b="1" dirty="0" smtClean="0">
                <a:solidFill>
                  <a:prstClr val="white"/>
                </a:solidFill>
              </a:rPr>
              <a:t>to connect USB power </a:t>
            </a:r>
            <a:r>
              <a:rPr lang="en-US" b="1" i="1" dirty="0" smtClean="0">
                <a:solidFill>
                  <a:prstClr val="white"/>
                </a:solidFill>
              </a:rPr>
              <a:t>at the same time</a:t>
            </a:r>
          </a:p>
          <a:p>
            <a:pPr marL="342900" indent="-342900" algn="l">
              <a:lnSpc>
                <a:spcPct val="100000"/>
              </a:lnSpc>
              <a:buFont typeface="Arial" panose="020B0604020202020204" pitchFamily="34" charset="0"/>
              <a:buChar char="•"/>
            </a:pPr>
            <a:r>
              <a:rPr lang="en-US" b="1" i="1" dirty="0" smtClean="0">
                <a:solidFill>
                  <a:prstClr val="white"/>
                </a:solidFill>
              </a:rPr>
              <a:t>Level shifting may be required for the serial data line (Data IN) to the </a:t>
            </a:r>
            <a:r>
              <a:rPr lang="en-US" b="1" i="1" dirty="0" err="1" smtClean="0">
                <a:solidFill>
                  <a:prstClr val="white"/>
                </a:solidFill>
              </a:rPr>
              <a:t>Neopixels</a:t>
            </a:r>
            <a:r>
              <a:rPr lang="en-US" b="1" i="1" dirty="0" smtClean="0">
                <a:solidFill>
                  <a:prstClr val="white"/>
                </a:solidFill>
              </a:rPr>
              <a:t>. This is entirely dependent on the pixel type. </a:t>
            </a:r>
            <a:r>
              <a:rPr lang="en-US" b="1" i="1" dirty="0" smtClean="0">
                <a:solidFill>
                  <a:srgbClr val="FFFF00"/>
                </a:solidFill>
              </a:rPr>
              <a:t>YMMV!</a:t>
            </a: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62400" y="609600"/>
            <a:ext cx="4876800" cy="28590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le 7"/>
          <p:cNvSpPr/>
          <p:nvPr/>
        </p:nvSpPr>
        <p:spPr>
          <a:xfrm>
            <a:off x="4120101" y="3505200"/>
            <a:ext cx="4871499" cy="3139321"/>
          </a:xfrm>
          <a:prstGeom prst="rect">
            <a:avLst/>
          </a:prstGeom>
        </p:spPr>
        <p:txBody>
          <a:bodyPr wrap="square">
            <a:spAutoFit/>
          </a:bodyPr>
          <a:lstStyle/>
          <a:p>
            <a:r>
              <a:rPr lang="en-US" b="1" dirty="0">
                <a:solidFill>
                  <a:srgbClr val="FFFF00"/>
                </a:solidFill>
                <a:latin typeface="Arial" panose="020B0604020202020204" pitchFamily="34" charset="0"/>
                <a:cs typeface="Arial" panose="020B0604020202020204" pitchFamily="34" charset="0"/>
              </a:rPr>
              <a:t>The ability to SAFELY connect USB power and external power at the same time </a:t>
            </a:r>
            <a:r>
              <a:rPr lang="en-US" b="1" u="sng" dirty="0">
                <a:solidFill>
                  <a:srgbClr val="FFFF00"/>
                </a:solidFill>
                <a:latin typeface="Arial Black" panose="020B0A04020102020204" pitchFamily="34" charset="0"/>
                <a:cs typeface="Arial" panose="020B0604020202020204" pitchFamily="34" charset="0"/>
              </a:rPr>
              <a:t>depends on the board!!!</a:t>
            </a:r>
          </a:p>
          <a:p>
            <a:endParaRPr lang="en-US" b="1" dirty="0" smtClean="0">
              <a:solidFill>
                <a:srgbClr val="FFFF00"/>
              </a:solidFill>
              <a:latin typeface="Arial" panose="020B0604020202020204" pitchFamily="34" charset="0"/>
              <a:cs typeface="Arial" panose="020B0604020202020204" pitchFamily="34" charset="0"/>
            </a:endParaRPr>
          </a:p>
          <a:p>
            <a:r>
              <a:rPr lang="en-US" b="1" dirty="0" smtClean="0">
                <a:solidFill>
                  <a:srgbClr val="FFFF00"/>
                </a:solidFill>
                <a:latin typeface="Arial" panose="020B0604020202020204" pitchFamily="34" charset="0"/>
                <a:cs typeface="Arial" panose="020B0604020202020204" pitchFamily="34" charset="0"/>
              </a:rPr>
              <a:t>Most boards will attempt to power peripheral devices </a:t>
            </a:r>
            <a:r>
              <a:rPr lang="en-US" b="1" i="1" dirty="0" smtClean="0">
                <a:solidFill>
                  <a:srgbClr val="FFFF00"/>
                </a:solidFill>
                <a:latin typeface="Arial" panose="020B0604020202020204" pitchFamily="34" charset="0"/>
                <a:cs typeface="Arial" panose="020B0604020202020204" pitchFamily="34" charset="0"/>
              </a:rPr>
              <a:t>using USB power</a:t>
            </a:r>
          </a:p>
          <a:p>
            <a:r>
              <a:rPr lang="en-US" b="1" u="sng" dirty="0" smtClean="0">
                <a:solidFill>
                  <a:srgbClr val="FFFF00"/>
                </a:solidFill>
                <a:latin typeface="Arial" panose="020B0604020202020204" pitchFamily="34" charset="0"/>
                <a:cs typeface="Arial" panose="020B0604020202020204" pitchFamily="34" charset="0"/>
              </a:rPr>
              <a:t>There is no sanity checking of this action</a:t>
            </a:r>
          </a:p>
          <a:p>
            <a:endParaRPr lang="en-US" b="1" u="sng" dirty="0" smtClean="0">
              <a:solidFill>
                <a:srgbClr val="FFFF00"/>
              </a:solidFill>
              <a:latin typeface="Arial" panose="020B0604020202020204" pitchFamily="34" charset="0"/>
              <a:cs typeface="Arial" panose="020B0604020202020204" pitchFamily="34" charset="0"/>
            </a:endParaRPr>
          </a:p>
          <a:p>
            <a:r>
              <a:rPr lang="en-US" b="1" dirty="0" smtClean="0">
                <a:solidFill>
                  <a:srgbClr val="FF0000"/>
                </a:solidFill>
                <a:latin typeface="Arial" panose="020B0604020202020204" pitchFamily="34" charset="0"/>
                <a:cs typeface="Arial" panose="020B0604020202020204" pitchFamily="34" charset="0"/>
              </a:rPr>
              <a:t>Trying to power numbers of </a:t>
            </a:r>
            <a:r>
              <a:rPr lang="en-US" b="1" dirty="0" err="1" smtClean="0">
                <a:solidFill>
                  <a:srgbClr val="FF0000"/>
                </a:solidFill>
                <a:latin typeface="Arial" panose="020B0604020202020204" pitchFamily="34" charset="0"/>
                <a:cs typeface="Arial" panose="020B0604020202020204" pitchFamily="34" charset="0"/>
              </a:rPr>
              <a:t>Neopixels</a:t>
            </a:r>
            <a:r>
              <a:rPr lang="en-US" b="1" dirty="0" smtClean="0">
                <a:solidFill>
                  <a:srgbClr val="FF0000"/>
                </a:solidFill>
                <a:latin typeface="Arial" panose="020B0604020202020204" pitchFamily="34" charset="0"/>
                <a:cs typeface="Arial" panose="020B0604020202020204" pitchFamily="34" charset="0"/>
              </a:rPr>
              <a:t> from </a:t>
            </a:r>
            <a:r>
              <a:rPr lang="en-US" b="1" i="1" dirty="0" smtClean="0">
                <a:solidFill>
                  <a:srgbClr val="FF0000"/>
                </a:solidFill>
                <a:latin typeface="Arial" panose="020B0604020202020204" pitchFamily="34" charset="0"/>
                <a:cs typeface="Arial" panose="020B0604020202020204" pitchFamily="34" charset="0"/>
              </a:rPr>
              <a:t>any</a:t>
            </a:r>
            <a:r>
              <a:rPr lang="en-US" b="1" dirty="0" smtClean="0">
                <a:solidFill>
                  <a:srgbClr val="FF0000"/>
                </a:solidFill>
                <a:latin typeface="Arial" panose="020B0604020202020204" pitchFamily="34" charset="0"/>
                <a:cs typeface="Arial" panose="020B0604020202020204" pitchFamily="34" charset="0"/>
              </a:rPr>
              <a:t> board will overload the onboard regulator</a:t>
            </a:r>
            <a:endParaRPr lang="en-US" b="1" dirty="0">
              <a:solidFill>
                <a:srgbClr val="FF0000"/>
              </a:solidFill>
              <a:latin typeface="Arial Black" panose="020B0A04020102020204" pitchFamily="34" charset="0"/>
              <a:cs typeface="Arial" panose="020B0604020202020204" pitchFamily="34" charset="0"/>
            </a:endParaRPr>
          </a:p>
        </p:txBody>
      </p:sp>
    </p:spTree>
    <p:extLst>
      <p:ext uri="{BB962C8B-B14F-4D97-AF65-F5344CB8AC3E}">
        <p14:creationId xmlns:p14="http://schemas.microsoft.com/office/powerpoint/2010/main" val="43854184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4F32489-849E-4102-A1F0-23B53A684948}"/>
              </a:ext>
            </a:extLst>
          </p:cNvPr>
          <p:cNvSpPr>
            <a:spLocks noGrp="1"/>
          </p:cNvSpPr>
          <p:nvPr>
            <p:ph type="ctrTitle"/>
          </p:nvPr>
        </p:nvSpPr>
        <p:spPr>
          <a:xfrm>
            <a:off x="137160" y="228600"/>
            <a:ext cx="8734926" cy="457200"/>
          </a:xfrm>
        </p:spPr>
        <p:txBody>
          <a:bodyPr>
            <a:noAutofit/>
          </a:bodyPr>
          <a:lstStyle/>
          <a:p>
            <a:r>
              <a:rPr lang="en-US" sz="3200" b="1" dirty="0" smtClean="0"/>
              <a:t>AN IMPORTANT NOTE ON FUSES!</a:t>
            </a:r>
            <a:endParaRPr lang="en-US" sz="3200" b="1"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09680" y="3124200"/>
            <a:ext cx="5734050" cy="36710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4572000" y="3505200"/>
            <a:ext cx="838200" cy="685800"/>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4152900" y="5181600"/>
            <a:ext cx="838200" cy="685800"/>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152400" y="4114800"/>
            <a:ext cx="2590800" cy="2308324"/>
          </a:xfrm>
          <a:prstGeom prst="rect">
            <a:avLst/>
          </a:prstGeom>
          <a:solidFill>
            <a:srgbClr val="000066"/>
          </a:solidFill>
          <a:ln w="38100">
            <a:solidFill>
              <a:srgbClr val="FFFF00"/>
            </a:solidFill>
          </a:ln>
        </p:spPr>
        <p:txBody>
          <a:bodyPr wrap="square">
            <a:spAutoFit/>
          </a:bodyPr>
          <a:lstStyle/>
          <a:p>
            <a:r>
              <a:rPr lang="en-US" b="1" u="sng" dirty="0" smtClean="0">
                <a:solidFill>
                  <a:srgbClr val="FFFF00"/>
                </a:solidFill>
                <a:latin typeface="Arial" panose="020B0604020202020204" pitchFamily="34" charset="0"/>
                <a:cs typeface="Arial" panose="020B0604020202020204" pitchFamily="34" charset="0"/>
              </a:rPr>
              <a:t>Place fuses in-line (in series) with positive rail </a:t>
            </a:r>
            <a:r>
              <a:rPr lang="en-US" b="1" i="1" dirty="0" smtClean="0">
                <a:solidFill>
                  <a:srgbClr val="FFFF00"/>
                </a:solidFill>
                <a:latin typeface="Arial" panose="020B0604020202020204" pitchFamily="34" charset="0"/>
                <a:cs typeface="Arial" panose="020B0604020202020204" pitchFamily="34" charset="0"/>
              </a:rPr>
              <a:t>immediately following your power supply positive output. </a:t>
            </a:r>
            <a:r>
              <a:rPr lang="en-US" b="1" dirty="0" smtClean="0">
                <a:solidFill>
                  <a:srgbClr val="FFFF00"/>
                </a:solidFill>
                <a:latin typeface="Arial" panose="020B0604020202020204" pitchFamily="34" charset="0"/>
                <a:cs typeface="Arial" panose="020B0604020202020204" pitchFamily="34" charset="0"/>
              </a:rPr>
              <a:t>Do this for all power supplies Three (3) Amps or larger!!!</a:t>
            </a:r>
            <a:endParaRPr lang="en-US" b="1" dirty="0">
              <a:solidFill>
                <a:srgbClr val="FFFF00"/>
              </a:solidFill>
              <a:latin typeface="Arial" panose="020B0604020202020204" pitchFamily="34" charset="0"/>
              <a:cs typeface="Arial" panose="020B0604020202020204" pitchFamily="34" charset="0"/>
            </a:endParaRPr>
          </a:p>
        </p:txBody>
      </p:sp>
      <p:cxnSp>
        <p:nvCxnSpPr>
          <p:cNvPr id="11" name="Straight Arrow Connector 10"/>
          <p:cNvCxnSpPr/>
          <p:nvPr/>
        </p:nvCxnSpPr>
        <p:spPr>
          <a:xfrm flipV="1">
            <a:off x="2743200" y="3886200"/>
            <a:ext cx="2247900" cy="685801"/>
          </a:xfrm>
          <a:prstGeom prst="straightConnector1">
            <a:avLst/>
          </a:prstGeom>
          <a:ln w="57150">
            <a:solidFill>
              <a:srgbClr val="FFC000"/>
            </a:solidFill>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2762415" y="5095345"/>
            <a:ext cx="1733385" cy="314855"/>
          </a:xfrm>
          <a:prstGeom prst="straightConnector1">
            <a:avLst/>
          </a:prstGeom>
          <a:ln w="57150">
            <a:solidFill>
              <a:srgbClr val="FFC000"/>
            </a:solidFill>
            <a:tailEnd type="arrow"/>
          </a:ln>
        </p:spPr>
        <p:style>
          <a:lnRef idx="1">
            <a:schemeClr val="accent1"/>
          </a:lnRef>
          <a:fillRef idx="0">
            <a:schemeClr val="accent1"/>
          </a:fillRef>
          <a:effectRef idx="0">
            <a:schemeClr val="accent1"/>
          </a:effectRef>
          <a:fontRef idx="minor">
            <a:schemeClr val="tx1"/>
          </a:fontRef>
        </p:style>
      </p:cxnSp>
      <p:sp>
        <p:nvSpPr>
          <p:cNvPr id="4" name="Subtitle 2">
            <a:extLst>
              <a:ext uri="{FF2B5EF4-FFF2-40B4-BE49-F238E27FC236}">
                <a16:creationId xmlns:a16="http://schemas.microsoft.com/office/drawing/2014/main" xmlns="" id="{C37EAA5F-9A79-494E-B6D0-773C58613245}"/>
              </a:ext>
            </a:extLst>
          </p:cNvPr>
          <p:cNvSpPr txBox="1">
            <a:spLocks/>
          </p:cNvSpPr>
          <p:nvPr/>
        </p:nvSpPr>
        <p:spPr>
          <a:xfrm>
            <a:off x="0" y="685800"/>
            <a:ext cx="9067800" cy="266700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bg1"/>
                </a:solidFill>
                <a:latin typeface="Arial" panose="020B0604020202020204" pitchFamily="34" charset="0"/>
                <a:ea typeface="+mn-ea"/>
                <a:cs typeface="Arial" panose="020B060402020202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lnSpc>
                <a:spcPct val="100000"/>
              </a:lnSpc>
              <a:buFont typeface="Arial" panose="020B0604020202020204" pitchFamily="34" charset="0"/>
              <a:buChar char="•"/>
            </a:pPr>
            <a:r>
              <a:rPr lang="en-US" sz="2300" b="1" dirty="0" smtClean="0">
                <a:solidFill>
                  <a:prstClr val="white"/>
                </a:solidFill>
              </a:rPr>
              <a:t>Remember that lots of LEDs draw huge amounts of power!</a:t>
            </a:r>
          </a:p>
          <a:p>
            <a:pPr marL="342900" indent="-342900" algn="l">
              <a:lnSpc>
                <a:spcPct val="100000"/>
              </a:lnSpc>
              <a:buFont typeface="Arial" panose="020B0604020202020204" pitchFamily="34" charset="0"/>
              <a:buChar char="•"/>
            </a:pPr>
            <a:r>
              <a:rPr lang="en-US" sz="2300" b="1" dirty="0" smtClean="0">
                <a:solidFill>
                  <a:prstClr val="white"/>
                </a:solidFill>
              </a:rPr>
              <a:t>For 2A or less, it’s OK to rely on your power supply to provide overcurrent and fault protection</a:t>
            </a:r>
          </a:p>
          <a:p>
            <a:pPr marL="342900" indent="-342900" algn="l">
              <a:lnSpc>
                <a:spcPct val="100000"/>
              </a:lnSpc>
              <a:buFont typeface="Arial" panose="020B0604020202020204" pitchFamily="34" charset="0"/>
              <a:buChar char="•"/>
            </a:pPr>
            <a:r>
              <a:rPr lang="en-US" sz="2300" b="1" dirty="0" smtClean="0">
                <a:solidFill>
                  <a:prstClr val="white"/>
                </a:solidFill>
              </a:rPr>
              <a:t>For 3A or larger power supplies, </a:t>
            </a:r>
            <a:r>
              <a:rPr lang="en-US" sz="2300" b="1" i="1" dirty="0" smtClean="0">
                <a:solidFill>
                  <a:prstClr val="white"/>
                </a:solidFill>
              </a:rPr>
              <a:t>always use a fuse!</a:t>
            </a:r>
          </a:p>
          <a:p>
            <a:pPr marL="342900" indent="-342900" algn="l">
              <a:lnSpc>
                <a:spcPct val="100000"/>
              </a:lnSpc>
              <a:buFont typeface="Arial" panose="020B0604020202020204" pitchFamily="34" charset="0"/>
              <a:buChar char="•"/>
            </a:pPr>
            <a:r>
              <a:rPr lang="en-US" sz="2300" b="1" i="1" dirty="0" smtClean="0">
                <a:solidFill>
                  <a:srgbClr val="FF0000"/>
                </a:solidFill>
              </a:rPr>
              <a:t>Fuses keep magic smoke from becoming real fire!!</a:t>
            </a:r>
            <a:endParaRPr lang="en-US" sz="2300" b="1" i="1" dirty="0" smtClean="0">
              <a:solidFill>
                <a:srgbClr val="FF0000"/>
              </a:solidFill>
            </a:endParaRPr>
          </a:p>
        </p:txBody>
      </p:sp>
    </p:spTree>
    <p:extLst>
      <p:ext uri="{BB962C8B-B14F-4D97-AF65-F5344CB8AC3E}">
        <p14:creationId xmlns:p14="http://schemas.microsoft.com/office/powerpoint/2010/main" val="238316683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9"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86400" y="4892128"/>
            <a:ext cx="3050354" cy="18896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a:extLst>
              <a:ext uri="{FF2B5EF4-FFF2-40B4-BE49-F238E27FC236}">
                <a16:creationId xmlns:a16="http://schemas.microsoft.com/office/drawing/2014/main" xmlns="" id="{24F32489-849E-4102-A1F0-23B53A684948}"/>
              </a:ext>
            </a:extLst>
          </p:cNvPr>
          <p:cNvSpPr>
            <a:spLocks noGrp="1"/>
          </p:cNvSpPr>
          <p:nvPr>
            <p:ph type="ctrTitle"/>
          </p:nvPr>
        </p:nvSpPr>
        <p:spPr>
          <a:xfrm>
            <a:off x="137160" y="228600"/>
            <a:ext cx="8734926" cy="457200"/>
          </a:xfrm>
        </p:spPr>
        <p:txBody>
          <a:bodyPr>
            <a:noAutofit/>
          </a:bodyPr>
          <a:lstStyle/>
          <a:p>
            <a:r>
              <a:rPr lang="en-US" sz="3200" b="1" dirty="0" smtClean="0"/>
              <a:t>Typical in-line fuses for electronics</a:t>
            </a:r>
            <a:endParaRPr lang="en-US" sz="3200" b="1" dirty="0"/>
          </a:p>
        </p:txBody>
      </p:sp>
      <p:sp>
        <p:nvSpPr>
          <p:cNvPr id="10" name="Rectangle 9"/>
          <p:cNvSpPr/>
          <p:nvPr/>
        </p:nvSpPr>
        <p:spPr>
          <a:xfrm>
            <a:off x="152400" y="3930134"/>
            <a:ext cx="3581400" cy="369332"/>
          </a:xfrm>
          <a:prstGeom prst="rect">
            <a:avLst/>
          </a:prstGeom>
          <a:solidFill>
            <a:srgbClr val="000066"/>
          </a:solidFill>
          <a:ln w="38100">
            <a:noFill/>
          </a:ln>
        </p:spPr>
        <p:txBody>
          <a:bodyPr wrap="square">
            <a:spAutoFit/>
          </a:bodyPr>
          <a:lstStyle/>
          <a:p>
            <a:pPr algn="ctr"/>
            <a:r>
              <a:rPr lang="en-US" b="1" dirty="0" smtClean="0">
                <a:solidFill>
                  <a:srgbClr val="FFFF00"/>
                </a:solidFill>
                <a:latin typeface="Arial" panose="020B0604020202020204" pitchFamily="34" charset="0"/>
                <a:cs typeface="Arial" panose="020B0604020202020204" pitchFamily="34" charset="0"/>
              </a:rPr>
              <a:t>MINI BLADE FUSE HOLDER</a:t>
            </a:r>
            <a:endParaRPr lang="en-US" b="1" dirty="0">
              <a:solidFill>
                <a:srgbClr val="FFFF00"/>
              </a:solidFill>
              <a:latin typeface="Arial" panose="020B0604020202020204" pitchFamily="34" charset="0"/>
              <a:cs typeface="Arial" panose="020B0604020202020204" pitchFamily="34" charset="0"/>
            </a:endParaRPr>
          </a:p>
        </p:txBody>
      </p:sp>
      <p:pic>
        <p:nvPicPr>
          <p:cNvPr id="3075"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86400" y="838200"/>
            <a:ext cx="3048000" cy="304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6"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81000" y="838200"/>
            <a:ext cx="3086100" cy="3086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7"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486400" y="3505200"/>
            <a:ext cx="3061062" cy="144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Rectangle 12"/>
          <p:cNvSpPr/>
          <p:nvPr/>
        </p:nvSpPr>
        <p:spPr>
          <a:xfrm>
            <a:off x="5226231" y="3284551"/>
            <a:ext cx="3581400" cy="369332"/>
          </a:xfrm>
          <a:prstGeom prst="rect">
            <a:avLst/>
          </a:prstGeom>
          <a:solidFill>
            <a:srgbClr val="000066"/>
          </a:solidFill>
          <a:ln w="38100">
            <a:noFill/>
          </a:ln>
        </p:spPr>
        <p:txBody>
          <a:bodyPr wrap="square">
            <a:spAutoFit/>
          </a:bodyPr>
          <a:lstStyle/>
          <a:p>
            <a:pPr algn="ctr"/>
            <a:r>
              <a:rPr lang="en-US" b="1" dirty="0" smtClean="0">
                <a:solidFill>
                  <a:srgbClr val="FFFF00"/>
                </a:solidFill>
                <a:latin typeface="Arial" panose="020B0604020202020204" pitchFamily="34" charset="0"/>
                <a:cs typeface="Arial" panose="020B0604020202020204" pitchFamily="34" charset="0"/>
              </a:rPr>
              <a:t>SCREW TYPE BUSS HOLDER</a:t>
            </a:r>
            <a:endParaRPr lang="en-US" b="1" dirty="0">
              <a:solidFill>
                <a:srgbClr val="FFFF00"/>
              </a:solidFill>
              <a:latin typeface="Arial" panose="020B0604020202020204" pitchFamily="34" charset="0"/>
              <a:cs typeface="Arial" panose="020B0604020202020204" pitchFamily="34" charset="0"/>
            </a:endParaRPr>
          </a:p>
        </p:txBody>
      </p:sp>
      <p:sp>
        <p:nvSpPr>
          <p:cNvPr id="18" name="Rectangle 17"/>
          <p:cNvSpPr/>
          <p:nvPr/>
        </p:nvSpPr>
        <p:spPr>
          <a:xfrm>
            <a:off x="152400" y="4572000"/>
            <a:ext cx="5029200" cy="2062103"/>
          </a:xfrm>
          <a:prstGeom prst="rect">
            <a:avLst/>
          </a:prstGeom>
          <a:solidFill>
            <a:srgbClr val="000066"/>
          </a:solidFill>
          <a:ln w="38100">
            <a:solidFill>
              <a:srgbClr val="FFFF00"/>
            </a:solidFill>
          </a:ln>
        </p:spPr>
        <p:txBody>
          <a:bodyPr wrap="square">
            <a:spAutoFit/>
          </a:bodyPr>
          <a:lstStyle/>
          <a:p>
            <a:r>
              <a:rPr lang="en-US" sz="1600" b="1" dirty="0" smtClean="0">
                <a:solidFill>
                  <a:srgbClr val="FFFF00"/>
                </a:solidFill>
                <a:latin typeface="Arial" panose="020B0604020202020204" pitchFamily="34" charset="0"/>
                <a:cs typeface="Arial" panose="020B0604020202020204" pitchFamily="34" charset="0"/>
              </a:rPr>
              <a:t>Use mini, not full size, fuses for your projects. Both blade and glass/Buss fuses and fuse holders come in mini sizes.</a:t>
            </a:r>
          </a:p>
          <a:p>
            <a:r>
              <a:rPr lang="en-US" sz="1600" b="1" dirty="0" smtClean="0">
                <a:solidFill>
                  <a:srgbClr val="FFFF00"/>
                </a:solidFill>
                <a:latin typeface="Arial" panose="020B0604020202020204" pitchFamily="34" charset="0"/>
                <a:cs typeface="Arial" panose="020B0604020202020204" pitchFamily="34" charset="0"/>
              </a:rPr>
              <a:t>Use a slightly larger fuse than your power supply rating, e.g., 5A fuse for 3A or 4A supply, 15A fuse for 10A supply, etc. Don’t massively oversize the fuse though (20A fuse on a 5A supply) as that defeats the purpose.</a:t>
            </a:r>
            <a:endParaRPr lang="en-US" sz="1600" b="1" dirty="0">
              <a:solidFill>
                <a:srgbClr val="FFFF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2957316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2934" y="2795812"/>
            <a:ext cx="8606266" cy="3688400"/>
          </a:xfrm>
          <a:prstGeom prst="rect">
            <a:avLst/>
          </a:prstGeom>
        </p:spPr>
      </p:pic>
      <p:sp>
        <p:nvSpPr>
          <p:cNvPr id="2" name="Title 1"/>
          <p:cNvSpPr>
            <a:spLocks noGrp="1"/>
          </p:cNvSpPr>
          <p:nvPr>
            <p:ph type="title"/>
          </p:nvPr>
        </p:nvSpPr>
        <p:spPr>
          <a:xfrm>
            <a:off x="457200" y="152400"/>
            <a:ext cx="8596312" cy="411162"/>
          </a:xfrm>
        </p:spPr>
        <p:txBody>
          <a:bodyPr/>
          <a:lstStyle/>
          <a:p>
            <a:r>
              <a:rPr lang="en-US" sz="2800" dirty="0" smtClean="0"/>
              <a:t>Wiring an ESP32 and </a:t>
            </a:r>
            <a:r>
              <a:rPr lang="en-US" sz="2800" dirty="0" err="1" smtClean="0"/>
              <a:t>Neopixels</a:t>
            </a:r>
            <a:r>
              <a:rPr lang="en-US" sz="2800" dirty="0" smtClean="0"/>
              <a:t>: 3.3 volt</a:t>
            </a:r>
            <a:endParaRPr lang="en-US" sz="2800" dirty="0"/>
          </a:p>
        </p:txBody>
      </p:sp>
      <p:sp>
        <p:nvSpPr>
          <p:cNvPr id="5" name="AutoShape 2" descr="DT830D - Pocket Size Digital Multimeter - Multipurpose Electric meter"/>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Rectangle 29"/>
          <p:cNvSpPr/>
          <p:nvPr/>
        </p:nvSpPr>
        <p:spPr>
          <a:xfrm>
            <a:off x="165100" y="609600"/>
            <a:ext cx="6092825" cy="2308324"/>
          </a:xfrm>
          <a:prstGeom prst="rect">
            <a:avLst/>
          </a:prstGeom>
        </p:spPr>
        <p:txBody>
          <a:bodyPr wrap="square">
            <a:spAutoFit/>
          </a:bodyPr>
          <a:lstStyle/>
          <a:p>
            <a:r>
              <a:rPr lang="en-US" sz="1600" b="1" dirty="0" smtClean="0">
                <a:solidFill>
                  <a:schemeClr val="bg1"/>
                </a:solidFill>
                <a:latin typeface="Arial" panose="020B0604020202020204" pitchFamily="34" charset="0"/>
                <a:cs typeface="Arial" panose="020B0604020202020204" pitchFamily="34" charset="0"/>
              </a:rPr>
              <a:t>From your Arduino kits:</a:t>
            </a:r>
          </a:p>
          <a:p>
            <a:pPr marL="342900" indent="-342900">
              <a:buFont typeface="Arial" panose="020B0604020202020204" pitchFamily="34" charset="0"/>
              <a:buChar char="•"/>
            </a:pPr>
            <a:r>
              <a:rPr lang="en-US" sz="1600" b="1" dirty="0" smtClean="0">
                <a:solidFill>
                  <a:schemeClr val="bg1"/>
                </a:solidFill>
                <a:latin typeface="Arial" panose="020B0604020202020204" pitchFamily="34" charset="0"/>
                <a:cs typeface="Arial" panose="020B0604020202020204" pitchFamily="34" charset="0"/>
              </a:rPr>
              <a:t>Green power plug adapter</a:t>
            </a:r>
          </a:p>
          <a:p>
            <a:pPr marL="342900" indent="-342900">
              <a:buFont typeface="Arial" panose="020B0604020202020204" pitchFamily="34" charset="0"/>
              <a:buChar char="•"/>
            </a:pPr>
            <a:r>
              <a:rPr lang="en-US" sz="1600" b="1" dirty="0" smtClean="0">
                <a:solidFill>
                  <a:schemeClr val="bg1"/>
                </a:solidFill>
                <a:latin typeface="Arial" panose="020B0604020202020204" pitchFamily="34" charset="0"/>
                <a:cs typeface="Arial" panose="020B0604020202020204" pitchFamily="34" charset="0"/>
              </a:rPr>
              <a:t>1000uF capacitor</a:t>
            </a:r>
          </a:p>
          <a:p>
            <a:pPr marL="342900" indent="-342900">
              <a:buFont typeface="Arial" panose="020B0604020202020204" pitchFamily="34" charset="0"/>
              <a:buChar char="•"/>
            </a:pPr>
            <a:r>
              <a:rPr lang="en-US" sz="1600" b="1" dirty="0" smtClean="0">
                <a:solidFill>
                  <a:schemeClr val="bg1"/>
                </a:solidFill>
                <a:latin typeface="Arial" panose="020B0604020202020204" pitchFamily="34" charset="0"/>
                <a:cs typeface="Arial" panose="020B0604020202020204" pitchFamily="34" charset="0"/>
              </a:rPr>
              <a:t>100 ohm (brown-black-brown) resistor</a:t>
            </a:r>
          </a:p>
          <a:p>
            <a:pPr marL="342900" indent="-342900">
              <a:buFont typeface="Arial" panose="020B0604020202020204" pitchFamily="34" charset="0"/>
              <a:buChar char="•"/>
            </a:pPr>
            <a:r>
              <a:rPr lang="en-US" sz="1600" b="1" dirty="0" smtClean="0">
                <a:solidFill>
                  <a:schemeClr val="bg1"/>
                </a:solidFill>
                <a:latin typeface="Arial" panose="020B0604020202020204" pitchFamily="34" charset="0"/>
                <a:cs typeface="Arial" panose="020B0604020202020204" pitchFamily="34" charset="0"/>
              </a:rPr>
              <a:t>WS2812B LED strip</a:t>
            </a:r>
          </a:p>
          <a:p>
            <a:pPr marL="342900" indent="-342900">
              <a:buFont typeface="Arial" panose="020B0604020202020204" pitchFamily="34" charset="0"/>
              <a:buChar char="•"/>
            </a:pPr>
            <a:r>
              <a:rPr lang="en-US" sz="1600" b="1" dirty="0" smtClean="0">
                <a:solidFill>
                  <a:schemeClr val="bg1"/>
                </a:solidFill>
                <a:latin typeface="Arial" panose="020B0604020202020204" pitchFamily="34" charset="0"/>
                <a:cs typeface="Arial" panose="020B0604020202020204" pitchFamily="34" charset="0"/>
              </a:rPr>
              <a:t>One (1) general purpose diode</a:t>
            </a:r>
          </a:p>
          <a:p>
            <a:pPr marL="342900" indent="-342900">
              <a:buFont typeface="Arial" panose="020B0604020202020204" pitchFamily="34" charset="0"/>
              <a:buChar char="•"/>
            </a:pPr>
            <a:r>
              <a:rPr lang="en-US" sz="1600" b="1" dirty="0" smtClean="0">
                <a:solidFill>
                  <a:schemeClr val="bg1"/>
                </a:solidFill>
                <a:latin typeface="Arial" panose="020B0604020202020204" pitchFamily="34" charset="0"/>
                <a:cs typeface="Arial" panose="020B0604020202020204" pitchFamily="34" charset="0"/>
              </a:rPr>
              <a:t>Male-Male DuPont jumpers as required</a:t>
            </a:r>
          </a:p>
          <a:p>
            <a:endParaRPr lang="en-US" sz="1600" b="1" dirty="0" smtClean="0">
              <a:solidFill>
                <a:schemeClr val="bg1"/>
              </a:solidFill>
              <a:latin typeface="Arial" panose="020B0604020202020204" pitchFamily="34" charset="0"/>
              <a:cs typeface="Arial" panose="020B0604020202020204" pitchFamily="34" charset="0"/>
            </a:endParaRPr>
          </a:p>
          <a:p>
            <a:r>
              <a:rPr lang="en-US" sz="1600" b="1" dirty="0">
                <a:solidFill>
                  <a:schemeClr val="bg1"/>
                </a:solidFill>
                <a:latin typeface="Arial" panose="020B0604020202020204" pitchFamily="34" charset="0"/>
                <a:cs typeface="Arial" panose="020B0604020202020204" pitchFamily="34" charset="0"/>
              </a:rPr>
              <a:t>W</a:t>
            </a:r>
            <a:r>
              <a:rPr lang="en-US" sz="1600" b="1" dirty="0" smtClean="0">
                <a:solidFill>
                  <a:schemeClr val="bg1"/>
                </a:solidFill>
                <a:latin typeface="Arial" panose="020B0604020202020204" pitchFamily="34" charset="0"/>
                <a:cs typeface="Arial" panose="020B0604020202020204" pitchFamily="34" charset="0"/>
              </a:rPr>
              <a:t>ire your breadboard up to look like this:</a:t>
            </a:r>
            <a:endParaRPr lang="en-US" sz="1600" b="1"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5181600" y="3810000"/>
            <a:ext cx="2816225" cy="600164"/>
          </a:xfrm>
          <a:prstGeom prst="rect">
            <a:avLst/>
          </a:prstGeom>
          <a:solidFill>
            <a:srgbClr val="000066"/>
          </a:solidFill>
          <a:ln w="19050">
            <a:solidFill>
              <a:srgbClr val="FFFF00"/>
            </a:solidFill>
          </a:ln>
        </p:spPr>
        <p:txBody>
          <a:bodyPr wrap="square">
            <a:spAutoFit/>
          </a:bodyPr>
          <a:lstStyle/>
          <a:p>
            <a:r>
              <a:rPr lang="en-US" sz="1100" b="1" dirty="0" smtClean="0">
                <a:solidFill>
                  <a:schemeClr val="bg1"/>
                </a:solidFill>
                <a:latin typeface="Arial" panose="020B0604020202020204" pitchFamily="34" charset="0"/>
                <a:cs typeface="Arial" panose="020B0604020202020204" pitchFamily="34" charset="0"/>
              </a:rPr>
              <a:t>The 1000uF capacitors are loose in the large plastic boxes in your kits</a:t>
            </a:r>
          </a:p>
          <a:p>
            <a:r>
              <a:rPr lang="en-US" sz="1100" b="1" dirty="0" smtClean="0">
                <a:solidFill>
                  <a:srgbClr val="FFFF00"/>
                </a:solidFill>
                <a:latin typeface="Arial" panose="020B0604020202020204" pitchFamily="34" charset="0"/>
                <a:cs typeface="Arial" panose="020B0604020202020204" pitchFamily="34" charset="0"/>
              </a:rPr>
              <a:t>MIND THE POLARITY OF THESE!!!!</a:t>
            </a:r>
            <a:endParaRPr lang="en-US" sz="1100" b="1" dirty="0">
              <a:solidFill>
                <a:srgbClr val="FFFF00"/>
              </a:solidFill>
              <a:latin typeface="Arial" panose="020B0604020202020204" pitchFamily="34" charset="0"/>
              <a:cs typeface="Arial" panose="020B0604020202020204" pitchFamily="34" charset="0"/>
            </a:endParaRPr>
          </a:p>
        </p:txBody>
      </p:sp>
      <p:sp>
        <p:nvSpPr>
          <p:cNvPr id="11" name="Rectangle 10"/>
          <p:cNvSpPr/>
          <p:nvPr/>
        </p:nvSpPr>
        <p:spPr>
          <a:xfrm>
            <a:off x="5181600" y="4475259"/>
            <a:ext cx="3454400" cy="600164"/>
          </a:xfrm>
          <a:prstGeom prst="rect">
            <a:avLst/>
          </a:prstGeom>
          <a:solidFill>
            <a:srgbClr val="000066"/>
          </a:solidFill>
          <a:ln w="19050">
            <a:solidFill>
              <a:srgbClr val="FFFF00"/>
            </a:solidFill>
          </a:ln>
        </p:spPr>
        <p:txBody>
          <a:bodyPr wrap="square">
            <a:spAutoFit/>
          </a:bodyPr>
          <a:lstStyle/>
          <a:p>
            <a:r>
              <a:rPr lang="en-US" sz="1100" b="1" dirty="0" smtClean="0">
                <a:solidFill>
                  <a:schemeClr val="bg1"/>
                </a:solidFill>
                <a:latin typeface="Arial" panose="020B0604020202020204" pitchFamily="34" charset="0"/>
                <a:cs typeface="Arial" panose="020B0604020202020204" pitchFamily="34" charset="0"/>
              </a:rPr>
              <a:t>These are DuPont Male-Male jumper wires that connect directly from the breadboard rails to the mail LED strip connector and power plug.</a:t>
            </a:r>
            <a:endParaRPr lang="en-US" sz="1100" b="1" dirty="0">
              <a:solidFill>
                <a:schemeClr val="bg1"/>
              </a:solidFill>
              <a:latin typeface="Arial" panose="020B0604020202020204" pitchFamily="34" charset="0"/>
              <a:cs typeface="Arial" panose="020B0604020202020204" pitchFamily="34" charset="0"/>
            </a:endParaRPr>
          </a:p>
        </p:txBody>
      </p:sp>
      <p:sp>
        <p:nvSpPr>
          <p:cNvPr id="12" name="Rectangle 11"/>
          <p:cNvSpPr/>
          <p:nvPr/>
        </p:nvSpPr>
        <p:spPr>
          <a:xfrm>
            <a:off x="384175" y="6019800"/>
            <a:ext cx="3273425" cy="415498"/>
          </a:xfrm>
          <a:prstGeom prst="rect">
            <a:avLst/>
          </a:prstGeom>
          <a:solidFill>
            <a:srgbClr val="FFFF00"/>
          </a:solidFill>
          <a:ln w="19050">
            <a:solidFill>
              <a:schemeClr val="bg1"/>
            </a:solidFill>
          </a:ln>
        </p:spPr>
        <p:txBody>
          <a:bodyPr wrap="square">
            <a:spAutoFit/>
          </a:bodyPr>
          <a:lstStyle/>
          <a:p>
            <a:r>
              <a:rPr lang="en-US" sz="700" b="1" dirty="0" smtClean="0">
                <a:latin typeface="Arial" panose="020B0604020202020204" pitchFamily="34" charset="0"/>
                <a:cs typeface="Arial" panose="020B0604020202020204" pitchFamily="34" charset="0"/>
              </a:rPr>
              <a:t>Be 100% certain that you have not reversed the 5V and ground connections to the LED strip!</a:t>
            </a:r>
          </a:p>
          <a:p>
            <a:r>
              <a:rPr lang="en-US" sz="700" b="1" dirty="0" smtClean="0">
                <a:latin typeface="Arial" panose="020B0604020202020204" pitchFamily="34" charset="0"/>
                <a:cs typeface="Arial" panose="020B0604020202020204" pitchFamily="34" charset="0"/>
              </a:rPr>
              <a:t>Ground wire on strips is WHITE, not BLACK.</a:t>
            </a:r>
            <a:endParaRPr lang="en-US" sz="700" b="1" dirty="0">
              <a:latin typeface="Arial" panose="020B0604020202020204" pitchFamily="34" charset="0"/>
              <a:cs typeface="Arial" panose="020B0604020202020204" pitchFamily="34" charset="0"/>
            </a:endParaRPr>
          </a:p>
        </p:txBody>
      </p:sp>
      <p:sp>
        <p:nvSpPr>
          <p:cNvPr id="15" name="Rectangle 14"/>
          <p:cNvSpPr/>
          <p:nvPr/>
        </p:nvSpPr>
        <p:spPr>
          <a:xfrm>
            <a:off x="1146175" y="6572250"/>
            <a:ext cx="6092825" cy="261610"/>
          </a:xfrm>
          <a:prstGeom prst="rect">
            <a:avLst/>
          </a:prstGeom>
          <a:solidFill>
            <a:srgbClr val="000066"/>
          </a:solidFill>
          <a:ln w="19050">
            <a:solidFill>
              <a:srgbClr val="FF0000"/>
            </a:solidFill>
          </a:ln>
        </p:spPr>
        <p:txBody>
          <a:bodyPr wrap="square">
            <a:spAutoFit/>
          </a:bodyPr>
          <a:lstStyle/>
          <a:p>
            <a:pPr algn="ctr"/>
            <a:r>
              <a:rPr lang="en-US" sz="1100" b="1" dirty="0" smtClean="0">
                <a:solidFill>
                  <a:srgbClr val="FF0000"/>
                </a:solidFill>
                <a:latin typeface="Arial" panose="020B0604020202020204" pitchFamily="34" charset="0"/>
                <a:cs typeface="Arial" panose="020B0604020202020204" pitchFamily="34" charset="0"/>
              </a:rPr>
              <a:t>Have your instructor check all work before applying power to anything!</a:t>
            </a:r>
            <a:endParaRPr lang="en-US" sz="1100" b="1" dirty="0">
              <a:solidFill>
                <a:srgbClr val="FF0000"/>
              </a:solidFill>
              <a:latin typeface="Arial" panose="020B0604020202020204" pitchFamily="34" charset="0"/>
              <a:cs typeface="Arial" panose="020B0604020202020204" pitchFamily="34" charset="0"/>
            </a:endParaRPr>
          </a:p>
        </p:txBody>
      </p:sp>
      <p:sp>
        <p:nvSpPr>
          <p:cNvPr id="16" name="Rectangle 15"/>
          <p:cNvSpPr/>
          <p:nvPr/>
        </p:nvSpPr>
        <p:spPr>
          <a:xfrm>
            <a:off x="4612426" y="838200"/>
            <a:ext cx="4232275" cy="1815882"/>
          </a:xfrm>
          <a:prstGeom prst="rect">
            <a:avLst/>
          </a:prstGeom>
          <a:solidFill>
            <a:srgbClr val="000066"/>
          </a:solidFill>
          <a:ln w="28575">
            <a:solidFill>
              <a:srgbClr val="FFFF00"/>
            </a:solidFill>
          </a:ln>
        </p:spPr>
        <p:txBody>
          <a:bodyPr wrap="square">
            <a:spAutoFit/>
          </a:bodyPr>
          <a:lstStyle/>
          <a:p>
            <a:r>
              <a:rPr lang="en-US" sz="1600" b="1" dirty="0" smtClean="0">
                <a:solidFill>
                  <a:schemeClr val="bg1"/>
                </a:solidFill>
                <a:latin typeface="Arial" panose="020B0604020202020204" pitchFamily="34" charset="0"/>
                <a:cs typeface="Arial" panose="020B0604020202020204" pitchFamily="34" charset="0"/>
              </a:rPr>
              <a:t>Further research shows that in many cases a 100 ohm resistor is sufficient for coupling the microcontroller to the LED strip. The level shifter is not required. Unfortunately, this depends on microcontroller quality which varies greatly with our inexpensive units.</a:t>
            </a:r>
            <a:endParaRPr lang="en-US" sz="1600" b="1"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218109" y="2671703"/>
            <a:ext cx="3124200" cy="600164"/>
          </a:xfrm>
          <a:prstGeom prst="rect">
            <a:avLst/>
          </a:prstGeom>
          <a:solidFill>
            <a:srgbClr val="FFFF00"/>
          </a:solidFill>
          <a:ln w="19050">
            <a:solidFill>
              <a:schemeClr val="bg1"/>
            </a:solidFill>
          </a:ln>
        </p:spPr>
        <p:txBody>
          <a:bodyPr wrap="square">
            <a:spAutoFit/>
          </a:bodyPr>
          <a:lstStyle/>
          <a:p>
            <a:r>
              <a:rPr lang="en-US" sz="1100" b="1" dirty="0" smtClean="0">
                <a:solidFill>
                  <a:srgbClr val="FF0000"/>
                </a:solidFill>
                <a:latin typeface="Arial" panose="020B0604020202020204" pitchFamily="34" charset="0"/>
                <a:cs typeface="Arial" panose="020B0604020202020204" pitchFamily="34" charset="0"/>
              </a:rPr>
              <a:t>NEVER connect USB and external power </a:t>
            </a:r>
            <a:r>
              <a:rPr lang="en-US" sz="1100" b="1" i="1" u="sng" dirty="0" smtClean="0">
                <a:solidFill>
                  <a:srgbClr val="FF0000"/>
                </a:solidFill>
                <a:latin typeface="Arial" panose="020B0604020202020204" pitchFamily="34" charset="0"/>
                <a:cs typeface="Arial" panose="020B0604020202020204" pitchFamily="34" charset="0"/>
              </a:rPr>
              <a:t>without</a:t>
            </a:r>
            <a:r>
              <a:rPr lang="en-US" sz="1100" b="1" u="sng" dirty="0" smtClean="0">
                <a:solidFill>
                  <a:srgbClr val="FF0000"/>
                </a:solidFill>
                <a:latin typeface="Arial" panose="020B0604020202020204" pitchFamily="34" charset="0"/>
                <a:cs typeface="Arial" panose="020B0604020202020204" pitchFamily="34" charset="0"/>
              </a:rPr>
              <a:t> the in-line diode</a:t>
            </a:r>
            <a:r>
              <a:rPr lang="en-US" sz="1100" b="1" dirty="0" smtClean="0">
                <a:solidFill>
                  <a:srgbClr val="FF0000"/>
                </a:solidFill>
                <a:latin typeface="Arial" panose="020B0604020202020204" pitchFamily="34" charset="0"/>
                <a:cs typeface="Arial" panose="020B0604020202020204" pitchFamily="34" charset="0"/>
              </a:rPr>
              <a:t>. Or else something will go </a:t>
            </a:r>
            <a:r>
              <a:rPr lang="en-US" sz="1100" b="1" i="1" dirty="0" smtClean="0">
                <a:solidFill>
                  <a:srgbClr val="FF0000"/>
                </a:solidFill>
                <a:latin typeface="Arial" panose="020B0604020202020204" pitchFamily="34" charset="0"/>
                <a:cs typeface="Arial" panose="020B0604020202020204" pitchFamily="34" charset="0"/>
              </a:rPr>
              <a:t>terribly</a:t>
            </a:r>
            <a:r>
              <a:rPr lang="en-US" sz="1100" b="1" dirty="0" smtClean="0">
                <a:solidFill>
                  <a:srgbClr val="FF0000"/>
                </a:solidFill>
                <a:latin typeface="Arial" panose="020B0604020202020204" pitchFamily="34" charset="0"/>
                <a:cs typeface="Arial" panose="020B0604020202020204" pitchFamily="34" charset="0"/>
              </a:rPr>
              <a:t> wrong.</a:t>
            </a:r>
            <a:endParaRPr lang="en-US" sz="1100" b="1" dirty="0">
              <a:solidFill>
                <a:srgbClr val="FF0000"/>
              </a:solidFill>
              <a:latin typeface="Arial" panose="020B0604020202020204" pitchFamily="34" charset="0"/>
              <a:cs typeface="Arial" panose="020B0604020202020204" pitchFamily="34" charset="0"/>
            </a:endParaRPr>
          </a:p>
        </p:txBody>
      </p:sp>
      <p:sp>
        <p:nvSpPr>
          <p:cNvPr id="23" name="Rectangle 22"/>
          <p:cNvSpPr/>
          <p:nvPr/>
        </p:nvSpPr>
        <p:spPr>
          <a:xfrm>
            <a:off x="3962399" y="2900249"/>
            <a:ext cx="4648200" cy="307777"/>
          </a:xfrm>
          <a:prstGeom prst="rect">
            <a:avLst/>
          </a:prstGeom>
          <a:solidFill>
            <a:srgbClr val="000066"/>
          </a:solidFill>
          <a:ln w="19050">
            <a:solidFill>
              <a:srgbClr val="FFFF00"/>
            </a:solidFill>
          </a:ln>
        </p:spPr>
        <p:txBody>
          <a:bodyPr wrap="square">
            <a:spAutoFit/>
          </a:bodyPr>
          <a:lstStyle/>
          <a:p>
            <a:r>
              <a:rPr lang="en-US" sz="1400" b="1" dirty="0" smtClean="0">
                <a:solidFill>
                  <a:srgbClr val="FF0000"/>
                </a:solidFill>
                <a:latin typeface="Arial" panose="020B0604020202020204" pitchFamily="34" charset="0"/>
                <a:cs typeface="Arial" panose="020B0604020202020204" pitchFamily="34" charset="0"/>
              </a:rPr>
              <a:t>Level shifter is NOT used </a:t>
            </a:r>
            <a:r>
              <a:rPr lang="en-US" sz="1400" b="1" i="1" dirty="0" smtClean="0">
                <a:solidFill>
                  <a:srgbClr val="FF0000"/>
                </a:solidFill>
                <a:latin typeface="Arial" panose="020B0604020202020204" pitchFamily="34" charset="0"/>
                <a:cs typeface="Arial" panose="020B0604020202020204" pitchFamily="34" charset="0"/>
              </a:rPr>
              <a:t>or</a:t>
            </a:r>
            <a:r>
              <a:rPr lang="en-US" sz="1400" b="1" dirty="0" smtClean="0">
                <a:solidFill>
                  <a:srgbClr val="FF0000"/>
                </a:solidFill>
                <a:latin typeface="Arial" panose="020B0604020202020204" pitchFamily="34" charset="0"/>
                <a:cs typeface="Arial" panose="020B0604020202020204" pitchFamily="34" charset="0"/>
              </a:rPr>
              <a:t> </a:t>
            </a:r>
            <a:r>
              <a:rPr lang="en-US" sz="1400" b="1" i="1" dirty="0" smtClean="0">
                <a:solidFill>
                  <a:srgbClr val="FF0000"/>
                </a:solidFill>
                <a:latin typeface="Arial" panose="020B0604020202020204" pitchFamily="34" charset="0"/>
                <a:cs typeface="Arial" panose="020B0604020202020204" pitchFamily="34" charset="0"/>
              </a:rPr>
              <a:t>wired</a:t>
            </a:r>
            <a:r>
              <a:rPr lang="en-US" sz="1400" b="1" dirty="0" smtClean="0">
                <a:solidFill>
                  <a:srgbClr val="FF0000"/>
                </a:solidFill>
                <a:latin typeface="Arial" panose="020B0604020202020204" pitchFamily="34" charset="0"/>
                <a:cs typeface="Arial" panose="020B0604020202020204" pitchFamily="34" charset="0"/>
              </a:rPr>
              <a:t> with this build!</a:t>
            </a:r>
            <a:endParaRPr lang="en-US" sz="1400" b="1" dirty="0">
              <a:solidFill>
                <a:srgbClr val="FF0000"/>
              </a:solidFill>
              <a:latin typeface="Arial" panose="020B0604020202020204" pitchFamily="34" charset="0"/>
              <a:cs typeface="Arial" panose="020B0604020202020204" pitchFamily="34" charset="0"/>
            </a:endParaRPr>
          </a:p>
        </p:txBody>
      </p:sp>
      <p:cxnSp>
        <p:nvCxnSpPr>
          <p:cNvPr id="24" name="Straight Arrow Connector 23"/>
          <p:cNvCxnSpPr/>
          <p:nvPr/>
        </p:nvCxnSpPr>
        <p:spPr>
          <a:xfrm flipH="1">
            <a:off x="3733800" y="3054138"/>
            <a:ext cx="228600" cy="1421121"/>
          </a:xfrm>
          <a:prstGeom prst="straightConnector1">
            <a:avLst/>
          </a:prstGeom>
          <a:ln w="38100">
            <a:solidFill>
              <a:srgbClr val="FFFF00"/>
            </a:solidFill>
            <a:tailEnd type="arrow"/>
          </a:ln>
        </p:spPr>
        <p:style>
          <a:lnRef idx="1">
            <a:schemeClr val="accent1"/>
          </a:lnRef>
          <a:fillRef idx="0">
            <a:schemeClr val="accent1"/>
          </a:fillRef>
          <a:effectRef idx="0">
            <a:schemeClr val="accent1"/>
          </a:effectRef>
          <a:fontRef idx="minor">
            <a:schemeClr val="tx1"/>
          </a:fontRef>
        </p:style>
      </p:cxnSp>
      <p:sp>
        <p:nvSpPr>
          <p:cNvPr id="31" name="Rectangle 30"/>
          <p:cNvSpPr/>
          <p:nvPr/>
        </p:nvSpPr>
        <p:spPr>
          <a:xfrm>
            <a:off x="4114800" y="6181031"/>
            <a:ext cx="2362199" cy="230832"/>
          </a:xfrm>
          <a:prstGeom prst="rect">
            <a:avLst/>
          </a:prstGeom>
          <a:solidFill>
            <a:srgbClr val="000066"/>
          </a:solidFill>
          <a:ln w="19050">
            <a:solidFill>
              <a:srgbClr val="00FFFF"/>
            </a:solidFill>
          </a:ln>
        </p:spPr>
        <p:txBody>
          <a:bodyPr wrap="square">
            <a:spAutoFit/>
          </a:bodyPr>
          <a:lstStyle/>
          <a:p>
            <a:r>
              <a:rPr lang="en-US" sz="900" b="1" dirty="0" smtClean="0">
                <a:solidFill>
                  <a:schemeClr val="bg1"/>
                </a:solidFill>
                <a:latin typeface="Arial" panose="020B0604020202020204" pitchFamily="34" charset="0"/>
                <a:cs typeface="Arial" panose="020B0604020202020204" pitchFamily="34" charset="0"/>
              </a:rPr>
              <a:t>JST connector not fully shown</a:t>
            </a:r>
            <a:endParaRPr lang="en-US" sz="900" b="1" dirty="0">
              <a:solidFill>
                <a:schemeClr val="bg1"/>
              </a:solidFill>
              <a:latin typeface="Arial" panose="020B0604020202020204" pitchFamily="34" charset="0"/>
              <a:cs typeface="Arial" panose="020B0604020202020204" pitchFamily="34" charset="0"/>
            </a:endParaRPr>
          </a:p>
        </p:txBody>
      </p:sp>
      <p:sp>
        <p:nvSpPr>
          <p:cNvPr id="29" name="Rectangle 28"/>
          <p:cNvSpPr/>
          <p:nvPr/>
        </p:nvSpPr>
        <p:spPr>
          <a:xfrm>
            <a:off x="3962400" y="5562600"/>
            <a:ext cx="105813" cy="457200"/>
          </a:xfrm>
          <a:prstGeom prst="rect">
            <a:avLst/>
          </a:prstGeom>
          <a:solidFill>
            <a:schemeClr val="accent5">
              <a:lumMod val="75000"/>
              <a:alpha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Arrow Connector 31"/>
          <p:cNvCxnSpPr/>
          <p:nvPr/>
        </p:nvCxnSpPr>
        <p:spPr>
          <a:xfrm flipV="1">
            <a:off x="4015305" y="6019800"/>
            <a:ext cx="0" cy="276647"/>
          </a:xfrm>
          <a:prstGeom prst="straightConnector1">
            <a:avLst/>
          </a:prstGeom>
          <a:ln w="38100">
            <a:solidFill>
              <a:srgbClr val="00FFFF"/>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47279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8109" y="2746898"/>
            <a:ext cx="7925487" cy="3688400"/>
          </a:xfrm>
          <a:prstGeom prst="rect">
            <a:avLst/>
          </a:prstGeom>
        </p:spPr>
      </p:pic>
      <p:sp>
        <p:nvSpPr>
          <p:cNvPr id="2" name="Title 1"/>
          <p:cNvSpPr>
            <a:spLocks noGrp="1"/>
          </p:cNvSpPr>
          <p:nvPr>
            <p:ph type="title"/>
          </p:nvPr>
        </p:nvSpPr>
        <p:spPr>
          <a:xfrm>
            <a:off x="457200" y="152400"/>
            <a:ext cx="8596312" cy="411162"/>
          </a:xfrm>
        </p:spPr>
        <p:txBody>
          <a:bodyPr/>
          <a:lstStyle/>
          <a:p>
            <a:r>
              <a:rPr lang="en-US" sz="2800" dirty="0" smtClean="0"/>
              <a:t>Wiring an ESP32 and </a:t>
            </a:r>
            <a:r>
              <a:rPr lang="en-US" sz="2800" dirty="0" err="1" smtClean="0"/>
              <a:t>Neopixels</a:t>
            </a:r>
            <a:r>
              <a:rPr lang="en-US" sz="2800" dirty="0" smtClean="0"/>
              <a:t>: Level Shift</a:t>
            </a:r>
            <a:endParaRPr lang="en-US" sz="2800" dirty="0"/>
          </a:p>
        </p:txBody>
      </p:sp>
      <p:sp>
        <p:nvSpPr>
          <p:cNvPr id="5" name="AutoShape 2" descr="DT830D - Pocket Size Digital Multimeter - Multipurpose Electric meter"/>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Rectangle 29"/>
          <p:cNvSpPr/>
          <p:nvPr/>
        </p:nvSpPr>
        <p:spPr>
          <a:xfrm>
            <a:off x="165100" y="609600"/>
            <a:ext cx="6092825" cy="2062103"/>
          </a:xfrm>
          <a:prstGeom prst="rect">
            <a:avLst/>
          </a:prstGeom>
        </p:spPr>
        <p:txBody>
          <a:bodyPr wrap="square">
            <a:spAutoFit/>
          </a:bodyPr>
          <a:lstStyle/>
          <a:p>
            <a:r>
              <a:rPr lang="en-US" sz="1600" b="1" dirty="0" smtClean="0">
                <a:solidFill>
                  <a:schemeClr val="bg1"/>
                </a:solidFill>
                <a:latin typeface="Arial" panose="020B0604020202020204" pitchFamily="34" charset="0"/>
                <a:cs typeface="Arial" panose="020B0604020202020204" pitchFamily="34" charset="0"/>
              </a:rPr>
              <a:t>From your Arduino kits:</a:t>
            </a:r>
          </a:p>
          <a:p>
            <a:pPr marL="342900" indent="-342900">
              <a:buFont typeface="Arial" panose="020B0604020202020204" pitchFamily="34" charset="0"/>
              <a:buChar char="•"/>
            </a:pPr>
            <a:r>
              <a:rPr lang="en-US" sz="1600" b="1" dirty="0" smtClean="0">
                <a:solidFill>
                  <a:schemeClr val="bg1"/>
                </a:solidFill>
                <a:latin typeface="Arial" panose="020B0604020202020204" pitchFamily="34" charset="0"/>
                <a:cs typeface="Arial" panose="020B0604020202020204" pitchFamily="34" charset="0"/>
              </a:rPr>
              <a:t>Green power plug adapter</a:t>
            </a:r>
          </a:p>
          <a:p>
            <a:pPr marL="342900" indent="-342900">
              <a:buFont typeface="Arial" panose="020B0604020202020204" pitchFamily="34" charset="0"/>
              <a:buChar char="•"/>
            </a:pPr>
            <a:r>
              <a:rPr lang="en-US" sz="1600" b="1" dirty="0" smtClean="0">
                <a:solidFill>
                  <a:schemeClr val="bg1"/>
                </a:solidFill>
                <a:latin typeface="Arial" panose="020B0604020202020204" pitchFamily="34" charset="0"/>
                <a:cs typeface="Arial" panose="020B0604020202020204" pitchFamily="34" charset="0"/>
              </a:rPr>
              <a:t>1000uF capacitor</a:t>
            </a:r>
          </a:p>
          <a:p>
            <a:pPr marL="342900" indent="-342900">
              <a:buFont typeface="Arial" panose="020B0604020202020204" pitchFamily="34" charset="0"/>
              <a:buChar char="•"/>
            </a:pPr>
            <a:r>
              <a:rPr lang="en-US" sz="1600" b="1" dirty="0" smtClean="0">
                <a:solidFill>
                  <a:schemeClr val="bg1"/>
                </a:solidFill>
                <a:latin typeface="Arial" panose="020B0604020202020204" pitchFamily="34" charset="0"/>
                <a:cs typeface="Arial" panose="020B0604020202020204" pitchFamily="34" charset="0"/>
              </a:rPr>
              <a:t>WS2812B LED strip</a:t>
            </a:r>
          </a:p>
          <a:p>
            <a:pPr marL="342900" indent="-342900">
              <a:buFont typeface="Arial" panose="020B0604020202020204" pitchFamily="34" charset="0"/>
              <a:buChar char="•"/>
            </a:pPr>
            <a:r>
              <a:rPr lang="en-US" sz="1600" b="1" dirty="0" smtClean="0">
                <a:solidFill>
                  <a:schemeClr val="bg1"/>
                </a:solidFill>
                <a:latin typeface="Arial" panose="020B0604020202020204" pitchFamily="34" charset="0"/>
                <a:cs typeface="Arial" panose="020B0604020202020204" pitchFamily="34" charset="0"/>
              </a:rPr>
              <a:t>One (1) general purpose diode</a:t>
            </a:r>
          </a:p>
          <a:p>
            <a:pPr marL="342900" indent="-342900">
              <a:buFont typeface="Arial" panose="020B0604020202020204" pitchFamily="34" charset="0"/>
              <a:buChar char="•"/>
            </a:pPr>
            <a:r>
              <a:rPr lang="en-US" sz="1600" b="1" dirty="0" smtClean="0">
                <a:solidFill>
                  <a:schemeClr val="bg1"/>
                </a:solidFill>
                <a:latin typeface="Arial" panose="020B0604020202020204" pitchFamily="34" charset="0"/>
                <a:cs typeface="Arial" panose="020B0604020202020204" pitchFamily="34" charset="0"/>
              </a:rPr>
              <a:t>Male-Male DuPont jumpers as required</a:t>
            </a:r>
          </a:p>
          <a:p>
            <a:endParaRPr lang="en-US" sz="1600" b="1" dirty="0" smtClean="0">
              <a:solidFill>
                <a:schemeClr val="bg1"/>
              </a:solidFill>
              <a:latin typeface="Arial" panose="020B0604020202020204" pitchFamily="34" charset="0"/>
              <a:cs typeface="Arial" panose="020B0604020202020204" pitchFamily="34" charset="0"/>
            </a:endParaRPr>
          </a:p>
          <a:p>
            <a:r>
              <a:rPr lang="en-US" sz="1600" b="1" dirty="0">
                <a:solidFill>
                  <a:schemeClr val="bg1"/>
                </a:solidFill>
                <a:latin typeface="Arial" panose="020B0604020202020204" pitchFamily="34" charset="0"/>
                <a:cs typeface="Arial" panose="020B0604020202020204" pitchFamily="34" charset="0"/>
              </a:rPr>
              <a:t>W</a:t>
            </a:r>
            <a:r>
              <a:rPr lang="en-US" sz="1600" b="1" dirty="0" smtClean="0">
                <a:solidFill>
                  <a:schemeClr val="bg1"/>
                </a:solidFill>
                <a:latin typeface="Arial" panose="020B0604020202020204" pitchFamily="34" charset="0"/>
                <a:cs typeface="Arial" panose="020B0604020202020204" pitchFamily="34" charset="0"/>
              </a:rPr>
              <a:t>ire your breadboard up to look like this:</a:t>
            </a:r>
            <a:endParaRPr lang="en-US" sz="1600" b="1"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5181600" y="3810000"/>
            <a:ext cx="2816225" cy="600164"/>
          </a:xfrm>
          <a:prstGeom prst="rect">
            <a:avLst/>
          </a:prstGeom>
          <a:solidFill>
            <a:srgbClr val="000066"/>
          </a:solidFill>
          <a:ln w="19050">
            <a:solidFill>
              <a:srgbClr val="FFFF00"/>
            </a:solidFill>
          </a:ln>
        </p:spPr>
        <p:txBody>
          <a:bodyPr wrap="square">
            <a:spAutoFit/>
          </a:bodyPr>
          <a:lstStyle/>
          <a:p>
            <a:r>
              <a:rPr lang="en-US" sz="1100" b="1" dirty="0" smtClean="0">
                <a:solidFill>
                  <a:schemeClr val="bg1"/>
                </a:solidFill>
                <a:latin typeface="Arial" panose="020B0604020202020204" pitchFamily="34" charset="0"/>
                <a:cs typeface="Arial" panose="020B0604020202020204" pitchFamily="34" charset="0"/>
              </a:rPr>
              <a:t>The 1000uF capacitors are loose in the large plastic boxes in your kits</a:t>
            </a:r>
          </a:p>
          <a:p>
            <a:r>
              <a:rPr lang="en-US" sz="1100" b="1" dirty="0" smtClean="0">
                <a:solidFill>
                  <a:srgbClr val="FFFF00"/>
                </a:solidFill>
                <a:latin typeface="Arial" panose="020B0604020202020204" pitchFamily="34" charset="0"/>
                <a:cs typeface="Arial" panose="020B0604020202020204" pitchFamily="34" charset="0"/>
              </a:rPr>
              <a:t>MIND THE POLARITY OF THESE!!!!</a:t>
            </a:r>
            <a:endParaRPr lang="en-US" sz="1100" b="1" dirty="0">
              <a:solidFill>
                <a:srgbClr val="FFFF00"/>
              </a:solidFill>
              <a:latin typeface="Arial" panose="020B0604020202020204" pitchFamily="34" charset="0"/>
              <a:cs typeface="Arial" panose="020B0604020202020204" pitchFamily="34" charset="0"/>
            </a:endParaRPr>
          </a:p>
        </p:txBody>
      </p:sp>
      <p:sp>
        <p:nvSpPr>
          <p:cNvPr id="11" name="Rectangle 10"/>
          <p:cNvSpPr/>
          <p:nvPr/>
        </p:nvSpPr>
        <p:spPr>
          <a:xfrm>
            <a:off x="5181600" y="4475259"/>
            <a:ext cx="3454400" cy="600164"/>
          </a:xfrm>
          <a:prstGeom prst="rect">
            <a:avLst/>
          </a:prstGeom>
          <a:solidFill>
            <a:srgbClr val="000066"/>
          </a:solidFill>
          <a:ln w="19050">
            <a:solidFill>
              <a:srgbClr val="FFFF00"/>
            </a:solidFill>
          </a:ln>
        </p:spPr>
        <p:txBody>
          <a:bodyPr wrap="square">
            <a:spAutoFit/>
          </a:bodyPr>
          <a:lstStyle/>
          <a:p>
            <a:r>
              <a:rPr lang="en-US" sz="1100" b="1" dirty="0" smtClean="0">
                <a:solidFill>
                  <a:schemeClr val="bg1"/>
                </a:solidFill>
                <a:latin typeface="Arial" panose="020B0604020202020204" pitchFamily="34" charset="0"/>
                <a:cs typeface="Arial" panose="020B0604020202020204" pitchFamily="34" charset="0"/>
              </a:rPr>
              <a:t>These are DuPont Male-Male jumper wires that connect directly from the breadboard rails to the mail LED strip connector and power plug.</a:t>
            </a:r>
            <a:endParaRPr lang="en-US" sz="1100" b="1" dirty="0">
              <a:solidFill>
                <a:schemeClr val="bg1"/>
              </a:solidFill>
              <a:latin typeface="Arial" panose="020B0604020202020204" pitchFamily="34" charset="0"/>
              <a:cs typeface="Arial" panose="020B0604020202020204" pitchFamily="34" charset="0"/>
            </a:endParaRPr>
          </a:p>
        </p:txBody>
      </p:sp>
      <p:sp>
        <p:nvSpPr>
          <p:cNvPr id="12" name="Rectangle 11"/>
          <p:cNvSpPr/>
          <p:nvPr/>
        </p:nvSpPr>
        <p:spPr>
          <a:xfrm>
            <a:off x="384175" y="6019800"/>
            <a:ext cx="3273425" cy="415498"/>
          </a:xfrm>
          <a:prstGeom prst="rect">
            <a:avLst/>
          </a:prstGeom>
          <a:solidFill>
            <a:srgbClr val="FFFF00"/>
          </a:solidFill>
          <a:ln w="19050">
            <a:solidFill>
              <a:schemeClr val="bg1"/>
            </a:solidFill>
          </a:ln>
        </p:spPr>
        <p:txBody>
          <a:bodyPr wrap="square">
            <a:spAutoFit/>
          </a:bodyPr>
          <a:lstStyle/>
          <a:p>
            <a:r>
              <a:rPr lang="en-US" sz="700" b="1" dirty="0" smtClean="0">
                <a:latin typeface="Arial" panose="020B0604020202020204" pitchFamily="34" charset="0"/>
                <a:cs typeface="Arial" panose="020B0604020202020204" pitchFamily="34" charset="0"/>
              </a:rPr>
              <a:t>Be 100% certain that you have not reversed the 5V and ground connections to the LED strip!</a:t>
            </a:r>
          </a:p>
          <a:p>
            <a:r>
              <a:rPr lang="en-US" sz="700" b="1" dirty="0" smtClean="0">
                <a:latin typeface="Arial" panose="020B0604020202020204" pitchFamily="34" charset="0"/>
                <a:cs typeface="Arial" panose="020B0604020202020204" pitchFamily="34" charset="0"/>
              </a:rPr>
              <a:t>Ground wire on strips is WHITE, not BLACK.</a:t>
            </a:r>
            <a:endParaRPr lang="en-US" sz="700" b="1" dirty="0">
              <a:latin typeface="Arial" panose="020B0604020202020204" pitchFamily="34" charset="0"/>
              <a:cs typeface="Arial" panose="020B0604020202020204" pitchFamily="34" charset="0"/>
            </a:endParaRPr>
          </a:p>
        </p:txBody>
      </p:sp>
      <p:sp>
        <p:nvSpPr>
          <p:cNvPr id="15" name="Rectangle 14"/>
          <p:cNvSpPr/>
          <p:nvPr/>
        </p:nvSpPr>
        <p:spPr>
          <a:xfrm>
            <a:off x="1146175" y="6572250"/>
            <a:ext cx="6092825" cy="261610"/>
          </a:xfrm>
          <a:prstGeom prst="rect">
            <a:avLst/>
          </a:prstGeom>
          <a:solidFill>
            <a:srgbClr val="000066"/>
          </a:solidFill>
          <a:ln w="19050">
            <a:solidFill>
              <a:srgbClr val="FF0000"/>
            </a:solidFill>
          </a:ln>
        </p:spPr>
        <p:txBody>
          <a:bodyPr wrap="square">
            <a:spAutoFit/>
          </a:bodyPr>
          <a:lstStyle/>
          <a:p>
            <a:pPr algn="ctr"/>
            <a:r>
              <a:rPr lang="en-US" sz="1100" b="1" dirty="0" smtClean="0">
                <a:solidFill>
                  <a:srgbClr val="FF0000"/>
                </a:solidFill>
                <a:latin typeface="Arial" panose="020B0604020202020204" pitchFamily="34" charset="0"/>
                <a:cs typeface="Arial" panose="020B0604020202020204" pitchFamily="34" charset="0"/>
              </a:rPr>
              <a:t>Have your instructor check all work before applying power to anything!</a:t>
            </a:r>
            <a:endParaRPr lang="en-US" sz="1100" b="1" dirty="0">
              <a:solidFill>
                <a:srgbClr val="FF0000"/>
              </a:solidFill>
              <a:latin typeface="Arial" panose="020B0604020202020204" pitchFamily="34" charset="0"/>
              <a:cs typeface="Arial" panose="020B0604020202020204" pitchFamily="34" charset="0"/>
            </a:endParaRPr>
          </a:p>
        </p:txBody>
      </p:sp>
      <p:sp>
        <p:nvSpPr>
          <p:cNvPr id="16" name="Rectangle 15"/>
          <p:cNvSpPr/>
          <p:nvPr/>
        </p:nvSpPr>
        <p:spPr>
          <a:xfrm>
            <a:off x="4612426" y="838200"/>
            <a:ext cx="4232275" cy="1569660"/>
          </a:xfrm>
          <a:prstGeom prst="rect">
            <a:avLst/>
          </a:prstGeom>
          <a:solidFill>
            <a:srgbClr val="000066"/>
          </a:solidFill>
          <a:ln w="28575">
            <a:solidFill>
              <a:srgbClr val="FFFF00"/>
            </a:solidFill>
          </a:ln>
        </p:spPr>
        <p:txBody>
          <a:bodyPr wrap="square">
            <a:spAutoFit/>
          </a:bodyPr>
          <a:lstStyle/>
          <a:p>
            <a:r>
              <a:rPr lang="en-US" sz="1600" b="1" dirty="0" smtClean="0">
                <a:solidFill>
                  <a:schemeClr val="bg1"/>
                </a:solidFill>
                <a:latin typeface="Arial" panose="020B0604020202020204" pitchFamily="34" charset="0"/>
                <a:cs typeface="Arial" panose="020B0604020202020204" pitchFamily="34" charset="0"/>
              </a:rPr>
              <a:t>In spite of extensive pre-testing of the </a:t>
            </a:r>
            <a:r>
              <a:rPr lang="en-US" sz="1600" b="1" i="1" dirty="0" smtClean="0">
                <a:solidFill>
                  <a:schemeClr val="bg1"/>
                </a:solidFill>
                <a:latin typeface="Arial" panose="020B0604020202020204" pitchFamily="34" charset="0"/>
                <a:cs typeface="Arial" panose="020B0604020202020204" pitchFamily="34" charset="0"/>
              </a:rPr>
              <a:t>design</a:t>
            </a:r>
            <a:r>
              <a:rPr lang="en-US" sz="1600" b="1" dirty="0" smtClean="0">
                <a:solidFill>
                  <a:schemeClr val="bg1"/>
                </a:solidFill>
                <a:latin typeface="Arial" panose="020B0604020202020204" pitchFamily="34" charset="0"/>
                <a:cs typeface="Arial" panose="020B0604020202020204" pitchFamily="34" charset="0"/>
              </a:rPr>
              <a:t>, it turns out that our LED strips are an off-brand that will </a:t>
            </a:r>
            <a:r>
              <a:rPr lang="en-US" sz="1600" b="1" strike="sngStrike" dirty="0" smtClean="0">
                <a:solidFill>
                  <a:schemeClr val="bg1"/>
                </a:solidFill>
                <a:latin typeface="Arial" panose="020B0604020202020204" pitchFamily="34" charset="0"/>
                <a:cs typeface="Arial" panose="020B0604020202020204" pitchFamily="34" charset="0"/>
              </a:rPr>
              <a:t>probably</a:t>
            </a:r>
            <a:r>
              <a:rPr lang="en-US" sz="1600" b="1" dirty="0" smtClean="0">
                <a:solidFill>
                  <a:schemeClr val="bg1"/>
                </a:solidFill>
                <a:latin typeface="Arial" panose="020B0604020202020204" pitchFamily="34" charset="0"/>
                <a:cs typeface="Arial" panose="020B0604020202020204" pitchFamily="34" charset="0"/>
              </a:rPr>
              <a:t> not  operate without level shifters. These will be preinstalled in kits or supplied in class.</a:t>
            </a:r>
            <a:endParaRPr lang="en-US" sz="1600" b="1"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218109" y="2671703"/>
            <a:ext cx="3124200" cy="600164"/>
          </a:xfrm>
          <a:prstGeom prst="rect">
            <a:avLst/>
          </a:prstGeom>
          <a:solidFill>
            <a:srgbClr val="FFFF00"/>
          </a:solidFill>
          <a:ln w="19050">
            <a:solidFill>
              <a:schemeClr val="bg1"/>
            </a:solidFill>
          </a:ln>
        </p:spPr>
        <p:txBody>
          <a:bodyPr wrap="square">
            <a:spAutoFit/>
          </a:bodyPr>
          <a:lstStyle/>
          <a:p>
            <a:r>
              <a:rPr lang="en-US" sz="1100" b="1" dirty="0" smtClean="0">
                <a:solidFill>
                  <a:srgbClr val="FF0000"/>
                </a:solidFill>
                <a:latin typeface="Arial" panose="020B0604020202020204" pitchFamily="34" charset="0"/>
                <a:cs typeface="Arial" panose="020B0604020202020204" pitchFamily="34" charset="0"/>
              </a:rPr>
              <a:t>NEVER connect USB and external power </a:t>
            </a:r>
            <a:r>
              <a:rPr lang="en-US" sz="1100" b="1" u="sng" dirty="0" smtClean="0">
                <a:solidFill>
                  <a:srgbClr val="FF0000"/>
                </a:solidFill>
                <a:latin typeface="Arial" panose="020B0604020202020204" pitchFamily="34" charset="0"/>
                <a:cs typeface="Arial" panose="020B0604020202020204" pitchFamily="34" charset="0"/>
              </a:rPr>
              <a:t>without the in-line diode</a:t>
            </a:r>
            <a:r>
              <a:rPr lang="en-US" sz="1100" b="1" dirty="0" smtClean="0">
                <a:solidFill>
                  <a:srgbClr val="FF0000"/>
                </a:solidFill>
                <a:latin typeface="Arial" panose="020B0604020202020204" pitchFamily="34" charset="0"/>
                <a:cs typeface="Arial" panose="020B0604020202020204" pitchFamily="34" charset="0"/>
              </a:rPr>
              <a:t>. Or else something will go </a:t>
            </a:r>
            <a:r>
              <a:rPr lang="en-US" sz="1100" b="1" i="1" dirty="0" smtClean="0">
                <a:solidFill>
                  <a:srgbClr val="FF0000"/>
                </a:solidFill>
                <a:latin typeface="Arial" panose="020B0604020202020204" pitchFamily="34" charset="0"/>
                <a:cs typeface="Arial" panose="020B0604020202020204" pitchFamily="34" charset="0"/>
              </a:rPr>
              <a:t>terribly</a:t>
            </a:r>
            <a:r>
              <a:rPr lang="en-US" sz="1100" b="1" dirty="0" smtClean="0">
                <a:solidFill>
                  <a:srgbClr val="FF0000"/>
                </a:solidFill>
                <a:latin typeface="Arial" panose="020B0604020202020204" pitchFamily="34" charset="0"/>
                <a:cs typeface="Arial" panose="020B0604020202020204" pitchFamily="34" charset="0"/>
              </a:rPr>
              <a:t> wrong.</a:t>
            </a:r>
            <a:endParaRPr lang="en-US" sz="1100" b="1" dirty="0">
              <a:solidFill>
                <a:srgbClr val="FF0000"/>
              </a:solidFill>
              <a:latin typeface="Arial" panose="020B0604020202020204" pitchFamily="34" charset="0"/>
              <a:cs typeface="Arial" panose="020B0604020202020204" pitchFamily="34" charset="0"/>
            </a:endParaRPr>
          </a:p>
        </p:txBody>
      </p:sp>
      <p:cxnSp>
        <p:nvCxnSpPr>
          <p:cNvPr id="9" name="Straight Arrow Connector 8"/>
          <p:cNvCxnSpPr/>
          <p:nvPr/>
        </p:nvCxnSpPr>
        <p:spPr>
          <a:xfrm flipH="1">
            <a:off x="3643948" y="2998289"/>
            <a:ext cx="311627" cy="1103339"/>
          </a:xfrm>
          <a:prstGeom prst="straightConnector1">
            <a:avLst/>
          </a:prstGeom>
          <a:ln w="38100">
            <a:solidFill>
              <a:srgbClr val="00B0F0"/>
            </a:solidFill>
            <a:tailEnd type="arrow"/>
          </a:ln>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3429000" y="2767457"/>
            <a:ext cx="1904999" cy="230832"/>
          </a:xfrm>
          <a:prstGeom prst="rect">
            <a:avLst/>
          </a:prstGeom>
          <a:solidFill>
            <a:srgbClr val="000066"/>
          </a:solidFill>
          <a:ln w="19050">
            <a:solidFill>
              <a:srgbClr val="00B0F0"/>
            </a:solidFill>
          </a:ln>
        </p:spPr>
        <p:txBody>
          <a:bodyPr wrap="square">
            <a:spAutoFit/>
          </a:bodyPr>
          <a:lstStyle/>
          <a:p>
            <a:r>
              <a:rPr lang="en-US" sz="900" b="1" dirty="0" smtClean="0">
                <a:solidFill>
                  <a:schemeClr val="bg1"/>
                </a:solidFill>
                <a:latin typeface="Arial" panose="020B0604020202020204" pitchFamily="34" charset="0"/>
                <a:cs typeface="Arial" panose="020B0604020202020204" pitchFamily="34" charset="0"/>
              </a:rPr>
              <a:t>3V3 connects to “LV” pin/bus</a:t>
            </a:r>
            <a:endParaRPr lang="en-US" sz="900" b="1" dirty="0">
              <a:solidFill>
                <a:schemeClr val="bg1"/>
              </a:solidFill>
              <a:latin typeface="Arial" panose="020B0604020202020204" pitchFamily="34" charset="0"/>
              <a:cs typeface="Arial" panose="020B0604020202020204" pitchFamily="34" charset="0"/>
            </a:endParaRPr>
          </a:p>
        </p:txBody>
      </p:sp>
      <p:sp>
        <p:nvSpPr>
          <p:cNvPr id="23" name="Rectangle 22"/>
          <p:cNvSpPr/>
          <p:nvPr/>
        </p:nvSpPr>
        <p:spPr>
          <a:xfrm>
            <a:off x="4114801" y="3045768"/>
            <a:ext cx="2362199" cy="230832"/>
          </a:xfrm>
          <a:prstGeom prst="rect">
            <a:avLst/>
          </a:prstGeom>
          <a:solidFill>
            <a:srgbClr val="000066"/>
          </a:solidFill>
          <a:ln w="19050">
            <a:solidFill>
              <a:srgbClr val="FF0000"/>
            </a:solidFill>
          </a:ln>
        </p:spPr>
        <p:txBody>
          <a:bodyPr wrap="square">
            <a:spAutoFit/>
          </a:bodyPr>
          <a:lstStyle/>
          <a:p>
            <a:r>
              <a:rPr lang="en-US" sz="900" b="1" dirty="0" smtClean="0">
                <a:solidFill>
                  <a:schemeClr val="bg1"/>
                </a:solidFill>
                <a:latin typeface="Arial" panose="020B0604020202020204" pitchFamily="34" charset="0"/>
                <a:cs typeface="Arial" panose="020B0604020202020204" pitchFamily="34" charset="0"/>
              </a:rPr>
              <a:t>HV connects to </a:t>
            </a:r>
            <a:r>
              <a:rPr lang="en-US" sz="900" b="1" u="sng" dirty="0" smtClean="0">
                <a:solidFill>
                  <a:schemeClr val="bg1"/>
                </a:solidFill>
                <a:latin typeface="Arial" panose="020B0604020202020204" pitchFamily="34" charset="0"/>
                <a:cs typeface="Arial" panose="020B0604020202020204" pitchFamily="34" charset="0"/>
              </a:rPr>
              <a:t>protected</a:t>
            </a:r>
            <a:r>
              <a:rPr lang="en-US" sz="900" b="1" dirty="0" smtClean="0">
                <a:solidFill>
                  <a:schemeClr val="bg1"/>
                </a:solidFill>
                <a:latin typeface="Arial" panose="020B0604020202020204" pitchFamily="34" charset="0"/>
                <a:cs typeface="Arial" panose="020B0604020202020204" pitchFamily="34" charset="0"/>
              </a:rPr>
              <a:t> 5V power</a:t>
            </a:r>
            <a:endParaRPr lang="en-US" sz="900" b="1" dirty="0">
              <a:solidFill>
                <a:schemeClr val="bg1"/>
              </a:solidFill>
              <a:latin typeface="Arial" panose="020B0604020202020204" pitchFamily="34" charset="0"/>
              <a:cs typeface="Arial" panose="020B0604020202020204" pitchFamily="34" charset="0"/>
            </a:endParaRPr>
          </a:p>
        </p:txBody>
      </p:sp>
      <p:cxnSp>
        <p:nvCxnSpPr>
          <p:cNvPr id="24" name="Straight Arrow Connector 23"/>
          <p:cNvCxnSpPr/>
          <p:nvPr/>
        </p:nvCxnSpPr>
        <p:spPr>
          <a:xfrm flipH="1">
            <a:off x="3955575" y="3271867"/>
            <a:ext cx="225277" cy="1439361"/>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flipH="1">
            <a:off x="1676401" y="2998289"/>
            <a:ext cx="2285999" cy="993258"/>
          </a:xfrm>
          <a:prstGeom prst="straightConnector1">
            <a:avLst/>
          </a:prstGeom>
          <a:ln w="38100">
            <a:solidFill>
              <a:srgbClr val="00B0F0"/>
            </a:solidFill>
            <a:tailEnd type="arrow"/>
          </a:ln>
        </p:spPr>
        <p:style>
          <a:lnRef idx="1">
            <a:schemeClr val="accent1"/>
          </a:lnRef>
          <a:fillRef idx="0">
            <a:schemeClr val="accent1"/>
          </a:fillRef>
          <a:effectRef idx="0">
            <a:schemeClr val="accent1"/>
          </a:effectRef>
          <a:fontRef idx="minor">
            <a:schemeClr val="tx1"/>
          </a:fontRef>
        </p:style>
      </p:cxnSp>
      <p:sp>
        <p:nvSpPr>
          <p:cNvPr id="31" name="Rectangle 30"/>
          <p:cNvSpPr/>
          <p:nvPr/>
        </p:nvSpPr>
        <p:spPr>
          <a:xfrm>
            <a:off x="4114800" y="6181031"/>
            <a:ext cx="2362199" cy="230832"/>
          </a:xfrm>
          <a:prstGeom prst="rect">
            <a:avLst/>
          </a:prstGeom>
          <a:solidFill>
            <a:srgbClr val="000066"/>
          </a:solidFill>
          <a:ln w="19050">
            <a:solidFill>
              <a:srgbClr val="00FFFF"/>
            </a:solidFill>
          </a:ln>
        </p:spPr>
        <p:txBody>
          <a:bodyPr wrap="square">
            <a:spAutoFit/>
          </a:bodyPr>
          <a:lstStyle/>
          <a:p>
            <a:r>
              <a:rPr lang="en-US" sz="900" b="1" dirty="0" smtClean="0">
                <a:solidFill>
                  <a:schemeClr val="bg1"/>
                </a:solidFill>
                <a:latin typeface="Arial" panose="020B0604020202020204" pitchFamily="34" charset="0"/>
                <a:cs typeface="Arial" panose="020B0604020202020204" pitchFamily="34" charset="0"/>
              </a:rPr>
              <a:t>JST connector not fully shown</a:t>
            </a:r>
            <a:endParaRPr lang="en-US" sz="900" b="1" dirty="0">
              <a:solidFill>
                <a:schemeClr val="bg1"/>
              </a:solidFill>
              <a:latin typeface="Arial" panose="020B0604020202020204" pitchFamily="34" charset="0"/>
              <a:cs typeface="Arial" panose="020B0604020202020204" pitchFamily="34" charset="0"/>
            </a:endParaRPr>
          </a:p>
        </p:txBody>
      </p:sp>
      <p:sp>
        <p:nvSpPr>
          <p:cNvPr id="29" name="Rectangle 28"/>
          <p:cNvSpPr/>
          <p:nvPr/>
        </p:nvSpPr>
        <p:spPr>
          <a:xfrm>
            <a:off x="3962400" y="5562600"/>
            <a:ext cx="105813" cy="457200"/>
          </a:xfrm>
          <a:prstGeom prst="rect">
            <a:avLst/>
          </a:prstGeom>
          <a:solidFill>
            <a:schemeClr val="accent5">
              <a:lumMod val="75000"/>
              <a:alpha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Arrow Connector 31"/>
          <p:cNvCxnSpPr/>
          <p:nvPr/>
        </p:nvCxnSpPr>
        <p:spPr>
          <a:xfrm flipV="1">
            <a:off x="4015305" y="6019800"/>
            <a:ext cx="0" cy="276647"/>
          </a:xfrm>
          <a:prstGeom prst="straightConnector1">
            <a:avLst/>
          </a:prstGeom>
          <a:ln w="38100">
            <a:solidFill>
              <a:srgbClr val="00FFFF"/>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178507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838200"/>
            <a:ext cx="8686800" cy="1490880"/>
          </a:xfrm>
        </p:spPr>
        <p:txBody>
          <a:bodyPr anchor="ctr">
            <a:noAutofit/>
          </a:bodyPr>
          <a:lstStyle/>
          <a:p>
            <a:endParaRPr lang="en-US" sz="1400" dirty="0" smtClean="0"/>
          </a:p>
          <a:p>
            <a:r>
              <a:rPr lang="en-US" sz="1400" dirty="0"/>
              <a:t>Find the Arduino sketch in your Lesson 9 folder (which you copied from your USB drives, right?) named “ClassSketch3-V2” and open it in the Arduino IDE (double clicking the [.</a:t>
            </a:r>
            <a:r>
              <a:rPr lang="en-US" sz="1400" dirty="0" err="1"/>
              <a:t>ino</a:t>
            </a:r>
            <a:r>
              <a:rPr lang="en-US" sz="1400" dirty="0"/>
              <a:t>] file is easiest</a:t>
            </a:r>
            <a:r>
              <a:rPr lang="en-US" sz="1400" dirty="0" smtClean="0"/>
              <a:t>)</a:t>
            </a:r>
          </a:p>
          <a:p>
            <a:r>
              <a:rPr lang="en-US" sz="1400" dirty="0" smtClean="0"/>
              <a:t>Open the Library manager (Tools-Manage Libraries)</a:t>
            </a:r>
            <a:endParaRPr lang="en-US" sz="1400" dirty="0"/>
          </a:p>
          <a:p>
            <a:r>
              <a:rPr lang="en-US" sz="1400" dirty="0" smtClean="0"/>
              <a:t>Search for the </a:t>
            </a:r>
            <a:r>
              <a:rPr lang="en-US" sz="1400" dirty="0" err="1" smtClean="0"/>
              <a:t>FastLED</a:t>
            </a:r>
            <a:r>
              <a:rPr lang="en-US" sz="1400" dirty="0" smtClean="0"/>
              <a:t> Library</a:t>
            </a:r>
          </a:p>
          <a:p>
            <a:r>
              <a:rPr lang="en-US" sz="1400" dirty="0" smtClean="0">
                <a:latin typeface="Arial Unicode MS"/>
                <a:ea typeface="Arial Unicode MS"/>
                <a:cs typeface="Arial Unicode MS"/>
                <a:sym typeface="Wingdings"/>
              </a:rPr>
              <a:t>Install the latest version</a:t>
            </a:r>
          </a:p>
          <a:p>
            <a:r>
              <a:rPr lang="en-US" sz="1400" dirty="0" smtClean="0">
                <a:latin typeface="Arial Unicode MS"/>
                <a:ea typeface="Arial Unicode MS"/>
                <a:cs typeface="Arial Unicode MS"/>
                <a:sym typeface="Wingdings"/>
              </a:rPr>
              <a:t>Close the Library manager when done</a:t>
            </a:r>
          </a:p>
        </p:txBody>
      </p:sp>
      <p:sp>
        <p:nvSpPr>
          <p:cNvPr id="2" name="Title 1"/>
          <p:cNvSpPr>
            <a:spLocks noGrp="1"/>
          </p:cNvSpPr>
          <p:nvPr>
            <p:ph type="title"/>
          </p:nvPr>
        </p:nvSpPr>
        <p:spPr>
          <a:xfrm>
            <a:off x="457200" y="228600"/>
            <a:ext cx="8229600" cy="563562"/>
          </a:xfrm>
        </p:spPr>
        <p:txBody>
          <a:bodyPr/>
          <a:lstStyle/>
          <a:p>
            <a:r>
              <a:rPr lang="en-US" dirty="0" smtClean="0"/>
              <a:t>The </a:t>
            </a:r>
            <a:r>
              <a:rPr lang="en-US" dirty="0" err="1" smtClean="0"/>
              <a:t>FastLED</a:t>
            </a:r>
            <a:r>
              <a:rPr lang="en-US" dirty="0" smtClean="0"/>
              <a:t> Library</a:t>
            </a:r>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2481480"/>
            <a:ext cx="5082375" cy="42574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6" name="Straight Arrow Connector 5"/>
          <p:cNvCxnSpPr/>
          <p:nvPr/>
        </p:nvCxnSpPr>
        <p:spPr>
          <a:xfrm flipH="1">
            <a:off x="6172200" y="3352800"/>
            <a:ext cx="1066800" cy="685800"/>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V="1">
            <a:off x="1143000" y="3619500"/>
            <a:ext cx="990600" cy="571500"/>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H="1">
            <a:off x="4338844" y="2209800"/>
            <a:ext cx="2061956" cy="1288443"/>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5715000" y="1828800"/>
            <a:ext cx="1600200" cy="261610"/>
          </a:xfrm>
          <a:prstGeom prst="rect">
            <a:avLst/>
          </a:prstGeom>
          <a:solidFill>
            <a:srgbClr val="000066"/>
          </a:solidFill>
          <a:ln w="19050">
            <a:solidFill>
              <a:srgbClr val="FF0000"/>
            </a:solidFill>
          </a:ln>
        </p:spPr>
        <p:txBody>
          <a:bodyPr wrap="square">
            <a:spAutoFit/>
          </a:bodyPr>
          <a:lstStyle/>
          <a:p>
            <a:r>
              <a:rPr lang="en-US" sz="1100" b="1" dirty="0" smtClean="0">
                <a:solidFill>
                  <a:schemeClr val="bg1"/>
                </a:solidFill>
                <a:latin typeface="Arial" panose="020B0604020202020204" pitchFamily="34" charset="0"/>
                <a:cs typeface="Arial" panose="020B0604020202020204" pitchFamily="34" charset="0"/>
              </a:rPr>
              <a:t>Search for </a:t>
            </a:r>
            <a:r>
              <a:rPr lang="en-US" sz="1100" b="1" dirty="0" err="1" smtClean="0">
                <a:solidFill>
                  <a:schemeClr val="bg1"/>
                </a:solidFill>
                <a:latin typeface="Arial" panose="020B0604020202020204" pitchFamily="34" charset="0"/>
                <a:cs typeface="Arial" panose="020B0604020202020204" pitchFamily="34" charset="0"/>
              </a:rPr>
              <a:t>FastLED</a:t>
            </a:r>
            <a:endParaRPr lang="en-US" sz="1100" b="1" dirty="0">
              <a:solidFill>
                <a:schemeClr val="bg1"/>
              </a:solidFill>
              <a:latin typeface="Arial" panose="020B0604020202020204" pitchFamily="34" charset="0"/>
              <a:cs typeface="Arial" panose="020B0604020202020204" pitchFamily="34" charset="0"/>
            </a:endParaRPr>
          </a:p>
        </p:txBody>
      </p:sp>
      <p:sp>
        <p:nvSpPr>
          <p:cNvPr id="15" name="Rectangle 14"/>
          <p:cNvSpPr/>
          <p:nvPr/>
        </p:nvSpPr>
        <p:spPr>
          <a:xfrm>
            <a:off x="647700" y="4267200"/>
            <a:ext cx="990600" cy="261610"/>
          </a:xfrm>
          <a:prstGeom prst="rect">
            <a:avLst/>
          </a:prstGeom>
          <a:solidFill>
            <a:srgbClr val="000066"/>
          </a:solidFill>
          <a:ln w="19050">
            <a:solidFill>
              <a:srgbClr val="FF0000"/>
            </a:solidFill>
          </a:ln>
        </p:spPr>
        <p:txBody>
          <a:bodyPr wrap="square">
            <a:spAutoFit/>
          </a:bodyPr>
          <a:lstStyle/>
          <a:p>
            <a:pPr algn="ctr"/>
            <a:r>
              <a:rPr lang="en-US" sz="1100" b="1" dirty="0" smtClean="0">
                <a:solidFill>
                  <a:schemeClr val="bg1"/>
                </a:solidFill>
                <a:latin typeface="Arial" panose="020B0604020202020204" pitchFamily="34" charset="0"/>
                <a:cs typeface="Arial" panose="020B0604020202020204" pitchFamily="34" charset="0"/>
              </a:rPr>
              <a:t>This one!</a:t>
            </a:r>
            <a:endParaRPr lang="en-US" sz="1100" b="1" dirty="0">
              <a:solidFill>
                <a:schemeClr val="bg1"/>
              </a:solidFill>
              <a:latin typeface="Arial" panose="020B0604020202020204" pitchFamily="34" charset="0"/>
              <a:cs typeface="Arial" panose="020B0604020202020204" pitchFamily="34" charset="0"/>
            </a:endParaRPr>
          </a:p>
        </p:txBody>
      </p:sp>
      <p:sp>
        <p:nvSpPr>
          <p:cNvPr id="16" name="Rectangle 15"/>
          <p:cNvSpPr/>
          <p:nvPr/>
        </p:nvSpPr>
        <p:spPr>
          <a:xfrm>
            <a:off x="7322489" y="3221995"/>
            <a:ext cx="990600" cy="261610"/>
          </a:xfrm>
          <a:prstGeom prst="rect">
            <a:avLst/>
          </a:prstGeom>
          <a:solidFill>
            <a:srgbClr val="000066"/>
          </a:solidFill>
          <a:ln w="19050">
            <a:solidFill>
              <a:srgbClr val="FF0000"/>
            </a:solidFill>
          </a:ln>
        </p:spPr>
        <p:txBody>
          <a:bodyPr wrap="square">
            <a:spAutoFit/>
          </a:bodyPr>
          <a:lstStyle/>
          <a:p>
            <a:pPr algn="ctr"/>
            <a:r>
              <a:rPr lang="en-US" sz="1100" b="1" dirty="0" smtClean="0">
                <a:solidFill>
                  <a:schemeClr val="bg1"/>
                </a:solidFill>
                <a:latin typeface="Arial" panose="020B0604020202020204" pitchFamily="34" charset="0"/>
                <a:cs typeface="Arial" panose="020B0604020202020204" pitchFamily="34" charset="0"/>
              </a:rPr>
              <a:t>Install it</a:t>
            </a:r>
            <a:endParaRPr lang="en-US" sz="1100"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291430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609600"/>
            <a:ext cx="8686800" cy="6019800"/>
          </a:xfrm>
        </p:spPr>
        <p:txBody>
          <a:bodyPr anchor="ctr">
            <a:noAutofit/>
          </a:bodyPr>
          <a:lstStyle/>
          <a:p>
            <a:r>
              <a:rPr lang="en-US" sz="2400" dirty="0">
                <a:hlinkClick r:id="rId2"/>
              </a:rPr>
              <a:t>https://install.wled.me</a:t>
            </a:r>
            <a:r>
              <a:rPr lang="en-US" sz="2400" dirty="0" smtClean="0">
                <a:hlinkClick r:id="rId2"/>
              </a:rPr>
              <a:t>/</a:t>
            </a:r>
            <a:endParaRPr lang="en-US" sz="2400" dirty="0" smtClean="0"/>
          </a:p>
          <a:p>
            <a:r>
              <a:rPr lang="en-US" sz="2400" dirty="0" smtClean="0"/>
              <a:t>Connect your board to your laptop using USB cable (board end first, then the laptop end!) LEAVE EXTERNAL 5V POWER DISCONNECTED!!!</a:t>
            </a:r>
            <a:endParaRPr lang="en-US" sz="2400" dirty="0"/>
          </a:p>
          <a:p>
            <a:r>
              <a:rPr lang="en-US" sz="2400" dirty="0" smtClean="0">
                <a:solidFill>
                  <a:srgbClr val="FFFF00"/>
                </a:solidFill>
              </a:rPr>
              <a:t>Remember to set your board type and port speed! (Change speed if initial upload fails!)</a:t>
            </a:r>
          </a:p>
          <a:p>
            <a:r>
              <a:rPr lang="en-US" sz="2400" dirty="0" smtClean="0"/>
              <a:t>Upload the sketch!</a:t>
            </a:r>
            <a:r>
              <a:rPr lang="en-US" sz="2400" dirty="0">
                <a:latin typeface="Arial Unicode MS"/>
                <a:ea typeface="Arial Unicode MS"/>
                <a:cs typeface="Arial Unicode MS"/>
              </a:rPr>
              <a:t> </a:t>
            </a:r>
            <a:r>
              <a:rPr lang="en-US" sz="2400" dirty="0" smtClean="0">
                <a:latin typeface="Arial Unicode MS"/>
                <a:ea typeface="Arial Unicode MS"/>
                <a:cs typeface="Arial Unicode MS"/>
                <a:sym typeface="Wingdings"/>
              </a:rPr>
              <a:t> (this also validates it first)</a:t>
            </a:r>
          </a:p>
          <a:p>
            <a:r>
              <a:rPr lang="en-US" sz="2400" b="1" dirty="0" smtClean="0">
                <a:solidFill>
                  <a:srgbClr val="FFFF00"/>
                </a:solidFill>
                <a:latin typeface="Arial Black" panose="020B0A04020102020204" pitchFamily="34" charset="0"/>
                <a:ea typeface="Arial Unicode MS"/>
                <a:cs typeface="Arial Unicode MS"/>
                <a:sym typeface="Wingdings"/>
              </a:rPr>
              <a:t>Disconnect USB!!!</a:t>
            </a:r>
          </a:p>
          <a:p>
            <a:r>
              <a:rPr lang="en-US" sz="2400" b="1" dirty="0" smtClean="0">
                <a:ea typeface="Arial Unicode MS"/>
                <a:sym typeface="Wingdings"/>
              </a:rPr>
              <a:t>Connect the external 5VDC power supply</a:t>
            </a:r>
            <a:endParaRPr lang="en-US" sz="2400" b="1" dirty="0" smtClean="0"/>
          </a:p>
          <a:p>
            <a:r>
              <a:rPr lang="en-US" sz="2400" dirty="0" smtClean="0"/>
              <a:t>Did it work? Enjoy the light show!</a:t>
            </a:r>
            <a:r>
              <a:rPr lang="en-US" sz="2400" dirty="0" smtClean="0">
                <a:sym typeface="Wingdings" panose="05000000000000000000" pitchFamily="2" charset="2"/>
              </a:rPr>
              <a:t></a:t>
            </a:r>
            <a:endParaRPr lang="en-US" sz="2400" dirty="0" smtClean="0">
              <a:latin typeface="Arial Unicode MS"/>
              <a:ea typeface="Arial Unicode MS"/>
              <a:cs typeface="Arial Unicode MS"/>
              <a:sym typeface="Webdings"/>
            </a:endParaRPr>
          </a:p>
          <a:p>
            <a:r>
              <a:rPr lang="en-US" sz="2400" dirty="0" smtClean="0"/>
              <a:t>It didn’t work? Now we get to troubleshoot!</a:t>
            </a:r>
            <a:r>
              <a:rPr lang="en-US" sz="2400" dirty="0" smtClean="0">
                <a:latin typeface="Segoe UI Symbol"/>
                <a:ea typeface="Segoe UI Symbol"/>
                <a:cs typeface="Arial Unicode MS"/>
                <a:sym typeface="Wingdings"/>
              </a:rPr>
              <a:t>🔧😎</a:t>
            </a:r>
            <a:endParaRPr lang="en-US" sz="2000" b="1" dirty="0" smtClean="0">
              <a:ea typeface="Segoe UI Symbol"/>
              <a:sym typeface="Wingdings"/>
            </a:endParaRPr>
          </a:p>
          <a:p>
            <a:pPr marL="0" indent="0">
              <a:buNone/>
            </a:pPr>
            <a:r>
              <a:rPr lang="en-US" sz="2000" b="1" dirty="0" smtClean="0">
                <a:solidFill>
                  <a:srgbClr val="00B0F0"/>
                </a:solidFill>
                <a:ea typeface="Segoe UI Symbol"/>
                <a:sym typeface="Wingdings"/>
              </a:rPr>
              <a:t>See what happens if you change “RAINBOW true” to “RAINBOW false” in your sketch. Remember to </a:t>
            </a:r>
            <a:r>
              <a:rPr lang="en-US" sz="2000" b="1" dirty="0" err="1" smtClean="0">
                <a:solidFill>
                  <a:srgbClr val="00B0F0"/>
                </a:solidFill>
                <a:ea typeface="Segoe UI Symbol"/>
                <a:sym typeface="Wingdings"/>
              </a:rPr>
              <a:t>reupload</a:t>
            </a:r>
            <a:r>
              <a:rPr lang="en-US" sz="2000" b="1" dirty="0" smtClean="0">
                <a:solidFill>
                  <a:srgbClr val="00B0F0"/>
                </a:solidFill>
                <a:ea typeface="Segoe UI Symbol"/>
                <a:sym typeface="Wingdings"/>
              </a:rPr>
              <a:t> after modifications!</a:t>
            </a:r>
            <a:endParaRPr lang="en-US" sz="2400" b="1" dirty="0">
              <a:solidFill>
                <a:srgbClr val="00B0F0"/>
              </a:solidFill>
            </a:endParaRPr>
          </a:p>
        </p:txBody>
      </p:sp>
      <p:sp>
        <p:nvSpPr>
          <p:cNvPr id="2" name="Title 1"/>
          <p:cNvSpPr>
            <a:spLocks noGrp="1"/>
          </p:cNvSpPr>
          <p:nvPr>
            <p:ph type="title"/>
          </p:nvPr>
        </p:nvSpPr>
        <p:spPr>
          <a:xfrm>
            <a:off x="457200" y="274638"/>
            <a:ext cx="8229600" cy="563562"/>
          </a:xfrm>
        </p:spPr>
        <p:txBody>
          <a:bodyPr/>
          <a:lstStyle/>
          <a:p>
            <a:r>
              <a:rPr lang="en-US" dirty="0" smtClean="0"/>
              <a:t>Let There Be Light Redux</a:t>
            </a:r>
            <a:endParaRPr lang="en-US" dirty="0"/>
          </a:p>
        </p:txBody>
      </p:sp>
    </p:spTree>
    <p:extLst>
      <p:ext uri="{BB962C8B-B14F-4D97-AF65-F5344CB8AC3E}">
        <p14:creationId xmlns:p14="http://schemas.microsoft.com/office/powerpoint/2010/main" val="84894800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685800"/>
          </a:xfrm>
        </p:spPr>
        <p:txBody>
          <a:bodyPr/>
          <a:lstStyle/>
          <a:p>
            <a:r>
              <a:rPr lang="en-US" dirty="0" smtClean="0"/>
              <a:t>Anatomy of a sketch</a:t>
            </a:r>
            <a:endParaRPr lang="en-US" dirty="0"/>
          </a:p>
        </p:txBody>
      </p:sp>
      <p:sp>
        <p:nvSpPr>
          <p:cNvPr id="3" name="Content Placeholder 2"/>
          <p:cNvSpPr>
            <a:spLocks noGrp="1"/>
          </p:cNvSpPr>
          <p:nvPr>
            <p:ph idx="1"/>
          </p:nvPr>
        </p:nvSpPr>
        <p:spPr>
          <a:xfrm>
            <a:off x="152400" y="6324600"/>
            <a:ext cx="8686800" cy="457200"/>
          </a:xfrm>
          <a:ln w="19050">
            <a:solidFill>
              <a:schemeClr val="bg1"/>
            </a:solidFill>
          </a:ln>
        </p:spPr>
        <p:txBody>
          <a:bodyPr anchor="ctr">
            <a:noAutofit/>
          </a:bodyPr>
          <a:lstStyle/>
          <a:p>
            <a:pPr marL="0" indent="0">
              <a:buNone/>
            </a:pPr>
            <a:r>
              <a:rPr lang="en-US" sz="2000" b="1" dirty="0" smtClean="0">
                <a:ea typeface="Segoe UI Symbol"/>
                <a:sym typeface="Wingdings"/>
              </a:rPr>
              <a:t>What happens if you change the RAINBOW </a:t>
            </a:r>
            <a:r>
              <a:rPr lang="en-US" sz="2000" b="1" dirty="0" err="1" smtClean="0">
                <a:ea typeface="Segoe UI Symbol"/>
                <a:sym typeface="Wingdings"/>
              </a:rPr>
              <a:t>def</a:t>
            </a:r>
            <a:r>
              <a:rPr lang="en-US" sz="2000" b="1" dirty="0" smtClean="0">
                <a:ea typeface="Segoe UI Symbol"/>
                <a:sym typeface="Wingdings"/>
              </a:rPr>
              <a:t> to false?</a:t>
            </a:r>
            <a:endParaRPr lang="en-US" sz="2000" b="1" dirty="0"/>
          </a:p>
        </p:txBody>
      </p:sp>
      <p:sp>
        <p:nvSpPr>
          <p:cNvPr id="4" name="TextBox 3"/>
          <p:cNvSpPr txBox="1"/>
          <p:nvPr/>
        </p:nvSpPr>
        <p:spPr>
          <a:xfrm>
            <a:off x="304800" y="650686"/>
            <a:ext cx="8686800" cy="5693866"/>
          </a:xfrm>
          <a:prstGeom prst="rect">
            <a:avLst/>
          </a:prstGeom>
          <a:noFill/>
        </p:spPr>
        <p:txBody>
          <a:bodyPr wrap="square" rtlCol="0">
            <a:spAutoFit/>
          </a:bodyPr>
          <a:lstStyle/>
          <a:p>
            <a:r>
              <a:rPr lang="en-US" sz="1200" b="1" dirty="0">
                <a:solidFill>
                  <a:srgbClr val="FFFF00"/>
                </a:solidFill>
                <a:latin typeface="Lucida Console" panose="020B0609040504020204" pitchFamily="49" charset="0"/>
              </a:rPr>
              <a:t>#include &lt;</a:t>
            </a:r>
            <a:r>
              <a:rPr lang="en-US" sz="1200" b="1" dirty="0" err="1">
                <a:solidFill>
                  <a:srgbClr val="FFFF00"/>
                </a:solidFill>
                <a:latin typeface="Lucida Console" panose="020B0609040504020204" pitchFamily="49" charset="0"/>
              </a:rPr>
              <a:t>FastLED.h</a:t>
            </a:r>
            <a:r>
              <a:rPr lang="en-US" sz="1200" b="1" dirty="0">
                <a:solidFill>
                  <a:srgbClr val="FFFF00"/>
                </a:solidFill>
                <a:latin typeface="Lucida Console" panose="020B0609040504020204" pitchFamily="49" charset="0"/>
              </a:rPr>
              <a:t>&gt;</a:t>
            </a:r>
          </a:p>
          <a:p>
            <a:endParaRPr lang="en-US" sz="1200" b="1" dirty="0">
              <a:solidFill>
                <a:srgbClr val="FFFF00"/>
              </a:solidFill>
              <a:latin typeface="Lucida Console" panose="020B0609040504020204" pitchFamily="49" charset="0"/>
            </a:endParaRPr>
          </a:p>
          <a:p>
            <a:r>
              <a:rPr lang="en-US" sz="1200" b="1" dirty="0">
                <a:solidFill>
                  <a:srgbClr val="FFFF00"/>
                </a:solidFill>
                <a:latin typeface="Lucida Console" panose="020B0609040504020204" pitchFamily="49" charset="0"/>
              </a:rPr>
              <a:t>// How many </a:t>
            </a:r>
            <a:r>
              <a:rPr lang="en-US" sz="1200" b="1" dirty="0" err="1">
                <a:solidFill>
                  <a:srgbClr val="FFFF00"/>
                </a:solidFill>
                <a:latin typeface="Lucida Console" panose="020B0609040504020204" pitchFamily="49" charset="0"/>
              </a:rPr>
              <a:t>leds</a:t>
            </a:r>
            <a:r>
              <a:rPr lang="en-US" sz="1200" b="1" dirty="0">
                <a:solidFill>
                  <a:srgbClr val="FFFF00"/>
                </a:solidFill>
                <a:latin typeface="Lucida Console" panose="020B0609040504020204" pitchFamily="49" charset="0"/>
              </a:rPr>
              <a:t> in your strip?</a:t>
            </a:r>
          </a:p>
          <a:p>
            <a:r>
              <a:rPr lang="en-US" sz="1200" b="1" dirty="0">
                <a:solidFill>
                  <a:srgbClr val="FFFF00"/>
                </a:solidFill>
                <a:latin typeface="Lucida Console" panose="020B0609040504020204" pitchFamily="49" charset="0"/>
              </a:rPr>
              <a:t>#define NUM_LEDS 30</a:t>
            </a:r>
          </a:p>
          <a:p>
            <a:r>
              <a:rPr lang="en-US" sz="1200" b="1" dirty="0" smtClean="0">
                <a:solidFill>
                  <a:srgbClr val="FFFF00"/>
                </a:solidFill>
                <a:latin typeface="Lucida Console" panose="020B0609040504020204" pitchFamily="49" charset="0"/>
              </a:rPr>
              <a:t>// Which pin is the pixel DIN line connected to?</a:t>
            </a:r>
            <a:endParaRPr lang="en-US" sz="1200" b="1" dirty="0">
              <a:solidFill>
                <a:srgbClr val="FFFF00"/>
              </a:solidFill>
              <a:latin typeface="Lucida Console" panose="020B0609040504020204" pitchFamily="49" charset="0"/>
            </a:endParaRPr>
          </a:p>
          <a:p>
            <a:r>
              <a:rPr lang="en-US" sz="1200" b="1" dirty="0" smtClean="0">
                <a:solidFill>
                  <a:srgbClr val="FFFF00"/>
                </a:solidFill>
                <a:latin typeface="Lucida Console" panose="020B0609040504020204" pitchFamily="49" charset="0"/>
              </a:rPr>
              <a:t>#</a:t>
            </a:r>
            <a:r>
              <a:rPr lang="en-US" sz="1200" b="1" dirty="0">
                <a:solidFill>
                  <a:srgbClr val="FFFF00"/>
                </a:solidFill>
                <a:latin typeface="Lucida Console" panose="020B0609040504020204" pitchFamily="49" charset="0"/>
              </a:rPr>
              <a:t>define DATA_PIN 5</a:t>
            </a:r>
          </a:p>
          <a:p>
            <a:r>
              <a:rPr lang="en-US" sz="1200" b="1" dirty="0">
                <a:solidFill>
                  <a:srgbClr val="FFFF00"/>
                </a:solidFill>
                <a:latin typeface="Lucida Console" panose="020B0609040504020204" pitchFamily="49" charset="0"/>
              </a:rPr>
              <a:t>#define LED_TYPE WS2812B</a:t>
            </a:r>
          </a:p>
          <a:p>
            <a:r>
              <a:rPr lang="en-US" sz="1200" b="1" dirty="0">
                <a:solidFill>
                  <a:srgbClr val="FFFF00"/>
                </a:solidFill>
                <a:latin typeface="Lucida Console" panose="020B0609040504020204" pitchFamily="49" charset="0"/>
              </a:rPr>
              <a:t>#define COLOR_ORDER GRB</a:t>
            </a:r>
          </a:p>
          <a:p>
            <a:r>
              <a:rPr lang="en-US" sz="1200" b="1" dirty="0">
                <a:solidFill>
                  <a:srgbClr val="FFFF00"/>
                </a:solidFill>
                <a:latin typeface="Lucida Console" panose="020B0609040504020204" pitchFamily="49" charset="0"/>
              </a:rPr>
              <a:t>#define BRIGHTNESS </a:t>
            </a:r>
            <a:r>
              <a:rPr lang="en-US" sz="1200" b="1" dirty="0" smtClean="0">
                <a:solidFill>
                  <a:srgbClr val="FFFF00"/>
                </a:solidFill>
                <a:latin typeface="Lucida Console" panose="020B0609040504020204" pitchFamily="49" charset="0"/>
              </a:rPr>
              <a:t>30</a:t>
            </a:r>
          </a:p>
          <a:p>
            <a:endParaRPr lang="en-US" sz="1200" b="1" dirty="0">
              <a:solidFill>
                <a:srgbClr val="FFFF00"/>
              </a:solidFill>
              <a:latin typeface="Lucida Console" panose="020B0609040504020204" pitchFamily="49" charset="0"/>
            </a:endParaRPr>
          </a:p>
          <a:p>
            <a:r>
              <a:rPr lang="en-US" sz="1200" b="1" dirty="0">
                <a:solidFill>
                  <a:srgbClr val="FFFF00"/>
                </a:solidFill>
                <a:latin typeface="Lucida Console" panose="020B0609040504020204" pitchFamily="49" charset="0"/>
              </a:rPr>
              <a:t>#define RAINBOW true</a:t>
            </a:r>
          </a:p>
          <a:p>
            <a:endParaRPr lang="en-US" sz="1200" b="1" dirty="0" smtClean="0">
              <a:solidFill>
                <a:srgbClr val="FFFF00"/>
              </a:solidFill>
              <a:latin typeface="Lucida Console" panose="020B0609040504020204" pitchFamily="49" charset="0"/>
            </a:endParaRPr>
          </a:p>
          <a:p>
            <a:r>
              <a:rPr lang="en-US" sz="1200" b="1" dirty="0" smtClean="0">
                <a:solidFill>
                  <a:srgbClr val="FFFF00"/>
                </a:solidFill>
                <a:latin typeface="Lucida Console" panose="020B0609040504020204" pitchFamily="49" charset="0"/>
              </a:rPr>
              <a:t>Setup()</a:t>
            </a:r>
          </a:p>
          <a:p>
            <a:r>
              <a:rPr lang="en-US" sz="1200" b="1" dirty="0">
                <a:solidFill>
                  <a:srgbClr val="FFFF00"/>
                </a:solidFill>
                <a:latin typeface="Lucida Console" panose="020B0609040504020204" pitchFamily="49" charset="0"/>
              </a:rPr>
              <a:t>{</a:t>
            </a:r>
            <a:r>
              <a:rPr lang="en-US" sz="1200" b="1" dirty="0" smtClean="0">
                <a:solidFill>
                  <a:srgbClr val="FFFF00"/>
                </a:solidFill>
                <a:latin typeface="Lucida Console" panose="020B0609040504020204" pitchFamily="49" charset="0"/>
              </a:rPr>
              <a:t> </a:t>
            </a:r>
          </a:p>
          <a:p>
            <a:r>
              <a:rPr lang="en-US" sz="1200" b="1" dirty="0" smtClean="0">
                <a:solidFill>
                  <a:srgbClr val="FFFF00"/>
                </a:solidFill>
                <a:latin typeface="Lucida Console" panose="020B0609040504020204" pitchFamily="49" charset="0"/>
              </a:rPr>
              <a:t>  delay(3000</a:t>
            </a:r>
            <a:r>
              <a:rPr lang="en-US" sz="1200" b="1" dirty="0">
                <a:solidFill>
                  <a:srgbClr val="FFFF00"/>
                </a:solidFill>
                <a:latin typeface="Lucida Console" panose="020B0609040504020204" pitchFamily="49" charset="0"/>
              </a:rPr>
              <a:t>);</a:t>
            </a:r>
          </a:p>
          <a:p>
            <a:r>
              <a:rPr lang="en-US" sz="1200" b="1" dirty="0">
                <a:solidFill>
                  <a:srgbClr val="FFFF00"/>
                </a:solidFill>
                <a:latin typeface="Lucida Console" panose="020B0609040504020204" pitchFamily="49" charset="0"/>
              </a:rPr>
              <a:t>  </a:t>
            </a:r>
            <a:r>
              <a:rPr lang="en-US" sz="1200" b="1" dirty="0" err="1">
                <a:solidFill>
                  <a:srgbClr val="FFFF00"/>
                </a:solidFill>
                <a:latin typeface="Lucida Console" panose="020B0609040504020204" pitchFamily="49" charset="0"/>
              </a:rPr>
              <a:t>FastLED.addLeds</a:t>
            </a:r>
            <a:r>
              <a:rPr lang="en-US" sz="1200" b="1" dirty="0">
                <a:solidFill>
                  <a:srgbClr val="FFFF00"/>
                </a:solidFill>
                <a:latin typeface="Lucida Console" panose="020B0609040504020204" pitchFamily="49" charset="0"/>
              </a:rPr>
              <a:t>&lt;LED_TYPE, DATA_PIN, COLOR_ORDER&gt;(</a:t>
            </a:r>
            <a:r>
              <a:rPr lang="en-US" sz="1200" b="1" dirty="0" err="1">
                <a:solidFill>
                  <a:srgbClr val="FFFF00"/>
                </a:solidFill>
                <a:latin typeface="Lucida Console" panose="020B0609040504020204" pitchFamily="49" charset="0"/>
              </a:rPr>
              <a:t>leds</a:t>
            </a:r>
            <a:r>
              <a:rPr lang="en-US" sz="1200" b="1" dirty="0">
                <a:solidFill>
                  <a:srgbClr val="FFFF00"/>
                </a:solidFill>
                <a:latin typeface="Lucida Console" panose="020B0609040504020204" pitchFamily="49" charset="0"/>
              </a:rPr>
              <a:t>, NUM_LEDS); </a:t>
            </a:r>
            <a:r>
              <a:rPr lang="en-US" sz="1200" b="1" dirty="0" smtClean="0">
                <a:solidFill>
                  <a:srgbClr val="FFFF00"/>
                </a:solidFill>
                <a:latin typeface="Lucida Console" panose="020B0609040504020204" pitchFamily="49" charset="0"/>
              </a:rPr>
              <a:t>    </a:t>
            </a:r>
            <a:r>
              <a:rPr lang="en-US" sz="1200" b="1" dirty="0">
                <a:solidFill>
                  <a:srgbClr val="FFFF00"/>
                </a:solidFill>
                <a:latin typeface="Lucida Console" panose="020B0609040504020204" pitchFamily="49" charset="0"/>
              </a:rPr>
              <a:t> </a:t>
            </a:r>
            <a:r>
              <a:rPr lang="en-US" sz="1200" b="1" dirty="0" smtClean="0">
                <a:solidFill>
                  <a:srgbClr val="FFFF00"/>
                </a:solidFill>
                <a:latin typeface="Lucida Console" panose="020B0609040504020204" pitchFamily="49" charset="0"/>
              </a:rPr>
              <a:t>   </a:t>
            </a:r>
            <a:br>
              <a:rPr lang="en-US" sz="1200" b="1" dirty="0" smtClean="0">
                <a:solidFill>
                  <a:srgbClr val="FFFF00"/>
                </a:solidFill>
                <a:latin typeface="Lucida Console" panose="020B0609040504020204" pitchFamily="49" charset="0"/>
              </a:rPr>
            </a:br>
            <a:r>
              <a:rPr lang="en-US" sz="1200" b="1" dirty="0" smtClean="0">
                <a:solidFill>
                  <a:srgbClr val="FFFF00"/>
                </a:solidFill>
                <a:latin typeface="Lucida Console" panose="020B0609040504020204" pitchFamily="49" charset="0"/>
              </a:rPr>
              <a:t>  </a:t>
            </a:r>
            <a:r>
              <a:rPr lang="en-US" sz="1200" b="1" dirty="0" err="1" smtClean="0">
                <a:solidFill>
                  <a:srgbClr val="FFFF00"/>
                </a:solidFill>
                <a:latin typeface="Lucida Console" panose="020B0609040504020204" pitchFamily="49" charset="0"/>
              </a:rPr>
              <a:t>FastLED.setBrightness</a:t>
            </a:r>
            <a:r>
              <a:rPr lang="en-US" sz="1200" b="1" dirty="0" smtClean="0">
                <a:solidFill>
                  <a:srgbClr val="FFFF00"/>
                </a:solidFill>
                <a:latin typeface="Lucida Console" panose="020B0609040504020204" pitchFamily="49" charset="0"/>
              </a:rPr>
              <a:t>(BRIGHTNESS);</a:t>
            </a:r>
          </a:p>
          <a:p>
            <a:r>
              <a:rPr lang="en-US" sz="1200" b="1" dirty="0">
                <a:solidFill>
                  <a:srgbClr val="FFFF00"/>
                </a:solidFill>
                <a:latin typeface="Lucida Console" panose="020B0609040504020204" pitchFamily="49" charset="0"/>
              </a:rPr>
              <a:t>}</a:t>
            </a:r>
            <a:endParaRPr lang="en-US" sz="1200" b="1" dirty="0" smtClean="0">
              <a:solidFill>
                <a:srgbClr val="FFFF00"/>
              </a:solidFill>
              <a:latin typeface="Lucida Console" panose="020B0609040504020204" pitchFamily="49" charset="0"/>
            </a:endParaRPr>
          </a:p>
          <a:p>
            <a:endParaRPr lang="en-US" sz="1200" b="1" dirty="0">
              <a:solidFill>
                <a:srgbClr val="FFFF00"/>
              </a:solidFill>
              <a:latin typeface="Lucida Console" panose="020B0609040504020204" pitchFamily="49" charset="0"/>
            </a:endParaRPr>
          </a:p>
          <a:p>
            <a:endParaRPr lang="en-US" sz="1200" b="1" dirty="0" smtClean="0">
              <a:solidFill>
                <a:srgbClr val="FFFF00"/>
              </a:solidFill>
              <a:latin typeface="Lucida Console" panose="020B0609040504020204" pitchFamily="49" charset="0"/>
            </a:endParaRPr>
          </a:p>
          <a:p>
            <a:endParaRPr lang="en-US" sz="1200" b="1" dirty="0">
              <a:solidFill>
                <a:srgbClr val="FFFF00"/>
              </a:solidFill>
              <a:latin typeface="Lucida Console" panose="020B0609040504020204" pitchFamily="49" charset="0"/>
            </a:endParaRPr>
          </a:p>
          <a:p>
            <a:r>
              <a:rPr lang="en-US" sz="1200" b="1" dirty="0">
                <a:solidFill>
                  <a:srgbClr val="FFFF00"/>
                </a:solidFill>
                <a:latin typeface="Lucida Console" panose="020B0609040504020204" pitchFamily="49" charset="0"/>
              </a:rPr>
              <a:t>void loop() </a:t>
            </a:r>
          </a:p>
          <a:p>
            <a:r>
              <a:rPr lang="en-US" sz="1200" b="1" dirty="0">
                <a:solidFill>
                  <a:srgbClr val="FFFF00"/>
                </a:solidFill>
                <a:latin typeface="Lucida Console" panose="020B0609040504020204" pitchFamily="49" charset="0"/>
              </a:rPr>
              <a:t>{ </a:t>
            </a:r>
          </a:p>
          <a:p>
            <a:endParaRPr lang="en-US" sz="1200" b="1" dirty="0">
              <a:solidFill>
                <a:srgbClr val="FFFF00"/>
              </a:solidFill>
              <a:latin typeface="Lucida Console" panose="020B0609040504020204" pitchFamily="49" charset="0"/>
            </a:endParaRPr>
          </a:p>
          <a:p>
            <a:r>
              <a:rPr lang="en-US" sz="1200" b="1" dirty="0">
                <a:solidFill>
                  <a:srgbClr val="FFFF00"/>
                </a:solidFill>
                <a:latin typeface="Lucida Console" panose="020B0609040504020204" pitchFamily="49" charset="0"/>
              </a:rPr>
              <a:t>  if (RAINBOW)</a:t>
            </a:r>
          </a:p>
          <a:p>
            <a:r>
              <a:rPr lang="en-US" sz="1200" b="1" dirty="0">
                <a:solidFill>
                  <a:srgbClr val="FFFF00"/>
                </a:solidFill>
                <a:latin typeface="Lucida Console" panose="020B0609040504020204" pitchFamily="49" charset="0"/>
              </a:rPr>
              <a:t>  {</a:t>
            </a:r>
          </a:p>
          <a:p>
            <a:r>
              <a:rPr lang="en-US" sz="1200" b="1" dirty="0">
                <a:solidFill>
                  <a:srgbClr val="FFFF00"/>
                </a:solidFill>
                <a:latin typeface="Lucida Console" panose="020B0609040504020204" pitchFamily="49" charset="0"/>
              </a:rPr>
              <a:t>    </a:t>
            </a:r>
            <a:r>
              <a:rPr lang="en-US" sz="1200" b="1" dirty="0" err="1">
                <a:solidFill>
                  <a:srgbClr val="FFFF00"/>
                </a:solidFill>
                <a:latin typeface="Lucida Console" panose="020B0609040504020204" pitchFamily="49" charset="0"/>
              </a:rPr>
              <a:t>fill_rainbow</a:t>
            </a:r>
            <a:r>
              <a:rPr lang="en-US" sz="1200" b="1" dirty="0">
                <a:solidFill>
                  <a:srgbClr val="FFFF00"/>
                </a:solidFill>
                <a:latin typeface="Lucida Console" panose="020B0609040504020204" pitchFamily="49" charset="0"/>
              </a:rPr>
              <a:t>(</a:t>
            </a:r>
            <a:r>
              <a:rPr lang="en-US" sz="1200" b="1" dirty="0" err="1">
                <a:solidFill>
                  <a:srgbClr val="FFFF00"/>
                </a:solidFill>
                <a:latin typeface="Lucida Console" panose="020B0609040504020204" pitchFamily="49" charset="0"/>
              </a:rPr>
              <a:t>leds,NUM_LEDS,i</a:t>
            </a:r>
            <a:r>
              <a:rPr lang="en-US" sz="1200" b="1" dirty="0">
                <a:solidFill>
                  <a:srgbClr val="FFFF00"/>
                </a:solidFill>
                <a:latin typeface="Lucida Console" panose="020B0609040504020204" pitchFamily="49" charset="0"/>
              </a:rPr>
              <a:t>++,1);</a:t>
            </a:r>
          </a:p>
          <a:p>
            <a:r>
              <a:rPr lang="en-US" sz="1200" b="1" dirty="0">
                <a:solidFill>
                  <a:srgbClr val="FFFF00"/>
                </a:solidFill>
                <a:latin typeface="Lucida Console" panose="020B0609040504020204" pitchFamily="49" charset="0"/>
              </a:rPr>
              <a:t>    </a:t>
            </a:r>
            <a:r>
              <a:rPr lang="en-US" sz="1200" b="1" dirty="0" err="1">
                <a:solidFill>
                  <a:srgbClr val="FFFF00"/>
                </a:solidFill>
                <a:latin typeface="Lucida Console" panose="020B0609040504020204" pitchFamily="49" charset="0"/>
              </a:rPr>
              <a:t>FastLED.show</a:t>
            </a:r>
            <a:r>
              <a:rPr lang="en-US" sz="1200" b="1" dirty="0">
                <a:solidFill>
                  <a:srgbClr val="FFFF00"/>
                </a:solidFill>
                <a:latin typeface="Lucida Console" panose="020B0609040504020204" pitchFamily="49" charset="0"/>
              </a:rPr>
              <a:t>();</a:t>
            </a:r>
          </a:p>
          <a:p>
            <a:r>
              <a:rPr lang="en-US" sz="1200" b="1" dirty="0">
                <a:solidFill>
                  <a:srgbClr val="FFFF00"/>
                </a:solidFill>
                <a:latin typeface="Lucida Console" panose="020B0609040504020204" pitchFamily="49" charset="0"/>
              </a:rPr>
              <a:t>  </a:t>
            </a:r>
            <a:r>
              <a:rPr lang="en-US" sz="1200" b="1" dirty="0" smtClean="0">
                <a:solidFill>
                  <a:srgbClr val="FFFF00"/>
                </a:solidFill>
                <a:latin typeface="Lucida Console" panose="020B0609040504020204" pitchFamily="49" charset="0"/>
              </a:rPr>
              <a:t>}</a:t>
            </a:r>
          </a:p>
          <a:p>
            <a:r>
              <a:rPr lang="en-US" sz="1600" b="1" dirty="0" smtClean="0">
                <a:solidFill>
                  <a:srgbClr val="FFFF00"/>
                </a:solidFill>
                <a:latin typeface="Arial Black" panose="020B0A04020102020204" pitchFamily="34" charset="0"/>
              </a:rPr>
              <a:t>…</a:t>
            </a:r>
            <a:endParaRPr lang="en-US" sz="1600" b="1" dirty="0">
              <a:solidFill>
                <a:srgbClr val="FFFF00"/>
              </a:solidFill>
              <a:latin typeface="Arial Black" panose="020B0A04020102020204" pitchFamily="34" charset="0"/>
            </a:endParaRPr>
          </a:p>
        </p:txBody>
      </p:sp>
      <p:sp>
        <p:nvSpPr>
          <p:cNvPr id="6" name="Content Placeholder 2"/>
          <p:cNvSpPr txBox="1">
            <a:spLocks/>
          </p:cNvSpPr>
          <p:nvPr/>
        </p:nvSpPr>
        <p:spPr>
          <a:xfrm>
            <a:off x="2971800" y="1752600"/>
            <a:ext cx="5600700" cy="1371600"/>
          </a:xfrm>
          <a:prstGeom prst="rect">
            <a:avLst/>
          </a:prstGeom>
          <a:ln w="19050">
            <a:noFill/>
          </a:ln>
        </p:spPr>
        <p:txBody>
          <a:bodyPr vert="horz" lIns="91440" tIns="45720" rIns="91440" bIns="45720" rtlCol="0" anchor="ct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bg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Font typeface="Arial" panose="020B0604020202020204" pitchFamily="34" charset="0"/>
              <a:buChar char="–"/>
              <a:defRPr sz="2800" kern="1200">
                <a:solidFill>
                  <a:schemeClr val="bg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bg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en-US" sz="1800" b="1" dirty="0" smtClean="0">
                <a:solidFill>
                  <a:srgbClr val="FF0000"/>
                </a:solidFill>
                <a:ea typeface="Segoe UI Symbol"/>
                <a:sym typeface="Wingdings"/>
              </a:rPr>
              <a:t>These #</a:t>
            </a:r>
            <a:r>
              <a:rPr lang="en-US" sz="1800" b="1" dirty="0" err="1" smtClean="0">
                <a:solidFill>
                  <a:srgbClr val="FF0000"/>
                </a:solidFill>
                <a:ea typeface="Segoe UI Symbol"/>
                <a:sym typeface="Wingdings"/>
              </a:rPr>
              <a:t>define’s</a:t>
            </a:r>
            <a:r>
              <a:rPr lang="en-US" sz="1800" b="1" dirty="0" smtClean="0">
                <a:solidFill>
                  <a:srgbClr val="FF0000"/>
                </a:solidFill>
                <a:ea typeface="Segoe UI Symbol"/>
                <a:sym typeface="Wingdings"/>
              </a:rPr>
              <a:t> are actually </a:t>
            </a:r>
            <a:r>
              <a:rPr lang="en-US" sz="1800" b="1" i="1" dirty="0" smtClean="0">
                <a:solidFill>
                  <a:srgbClr val="FF0000"/>
                </a:solidFill>
                <a:ea typeface="Segoe UI Symbol"/>
                <a:sym typeface="Wingdings"/>
              </a:rPr>
              <a:t>macro</a:t>
            </a:r>
            <a:r>
              <a:rPr lang="en-US" sz="1800" b="1" dirty="0" smtClean="0">
                <a:solidFill>
                  <a:srgbClr val="FF0000"/>
                </a:solidFill>
                <a:ea typeface="Segoe UI Symbol"/>
                <a:sym typeface="Wingdings"/>
              </a:rPr>
              <a:t> definitions, and not </a:t>
            </a:r>
            <a:r>
              <a:rPr lang="en-US" sz="1800" b="1" i="1" dirty="0" smtClean="0">
                <a:solidFill>
                  <a:srgbClr val="FF0000"/>
                </a:solidFill>
                <a:ea typeface="Segoe UI Symbol"/>
                <a:sym typeface="Wingdings"/>
              </a:rPr>
              <a:t>variable</a:t>
            </a:r>
            <a:r>
              <a:rPr lang="en-US" sz="1800" b="1" dirty="0" smtClean="0">
                <a:solidFill>
                  <a:srgbClr val="FF0000"/>
                </a:solidFill>
                <a:ea typeface="Segoe UI Symbol"/>
                <a:sym typeface="Wingdings"/>
              </a:rPr>
              <a:t> declarations. Macros are substituted wherever they appear. More on that next semester– or see The Arduino Cookbook. </a:t>
            </a:r>
            <a:endParaRPr lang="en-US" sz="1800" b="1" dirty="0">
              <a:solidFill>
                <a:srgbClr val="FF0000"/>
              </a:solidFill>
            </a:endParaRPr>
          </a:p>
        </p:txBody>
      </p:sp>
      <p:sp>
        <p:nvSpPr>
          <p:cNvPr id="7" name="Content Placeholder 2"/>
          <p:cNvSpPr txBox="1">
            <a:spLocks/>
          </p:cNvSpPr>
          <p:nvPr/>
        </p:nvSpPr>
        <p:spPr>
          <a:xfrm>
            <a:off x="2362200" y="3124200"/>
            <a:ext cx="3248187" cy="381000"/>
          </a:xfrm>
          <a:prstGeom prst="rect">
            <a:avLst/>
          </a:prstGeom>
          <a:noFill/>
          <a:ln w="19050">
            <a:noFill/>
          </a:ln>
        </p:spPr>
        <p:txBody>
          <a:bodyPr vert="horz" lIns="91440" tIns="45720" rIns="91440" bIns="45720" rtlCol="0" anchor="ct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bg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Font typeface="Arial" panose="020B0604020202020204" pitchFamily="34" charset="0"/>
              <a:buChar char="–"/>
              <a:defRPr sz="2800" kern="1200">
                <a:solidFill>
                  <a:schemeClr val="bg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bg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en-US" sz="2000" b="1" dirty="0" smtClean="0">
                <a:ea typeface="Segoe UI Symbol"/>
                <a:sym typeface="Wingdings"/>
              </a:rPr>
              <a:t>Setup section excerpt</a:t>
            </a:r>
            <a:endParaRPr lang="en-US" sz="2000" b="1" dirty="0"/>
          </a:p>
        </p:txBody>
      </p:sp>
      <p:sp>
        <p:nvSpPr>
          <p:cNvPr id="8" name="Content Placeholder 2"/>
          <p:cNvSpPr txBox="1">
            <a:spLocks/>
          </p:cNvSpPr>
          <p:nvPr/>
        </p:nvSpPr>
        <p:spPr>
          <a:xfrm>
            <a:off x="2373464" y="666588"/>
            <a:ext cx="4495800" cy="381000"/>
          </a:xfrm>
          <a:prstGeom prst="rect">
            <a:avLst/>
          </a:prstGeom>
          <a:noFill/>
          <a:ln w="19050">
            <a:noFill/>
          </a:ln>
        </p:spPr>
        <p:txBody>
          <a:bodyPr vert="horz" lIns="91440" tIns="45720" rIns="91440" bIns="45720" rtlCol="0" anchor="ct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bg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Font typeface="Arial" panose="020B0604020202020204" pitchFamily="34" charset="0"/>
              <a:buChar char="–"/>
              <a:defRPr sz="2800" kern="1200">
                <a:solidFill>
                  <a:schemeClr val="bg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bg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en-US" sz="1050" b="1" dirty="0" err="1" smtClean="0">
                <a:ea typeface="Segoe UI Symbol"/>
                <a:sym typeface="Wingdings"/>
              </a:rPr>
              <a:t>FastLED</a:t>
            </a:r>
            <a:r>
              <a:rPr lang="en-US" sz="1050" b="1" dirty="0" smtClean="0">
                <a:ea typeface="Segoe UI Symbol"/>
                <a:sym typeface="Wingdings"/>
              </a:rPr>
              <a:t> library must be installed with Library Manager before it can be included in the sketch</a:t>
            </a:r>
            <a:endParaRPr lang="en-US" sz="1050" b="1" dirty="0"/>
          </a:p>
        </p:txBody>
      </p:sp>
      <p:sp>
        <p:nvSpPr>
          <p:cNvPr id="9" name="Content Placeholder 2"/>
          <p:cNvSpPr txBox="1">
            <a:spLocks/>
          </p:cNvSpPr>
          <p:nvPr/>
        </p:nvSpPr>
        <p:spPr>
          <a:xfrm>
            <a:off x="1981200" y="4953000"/>
            <a:ext cx="3248187" cy="381000"/>
          </a:xfrm>
          <a:prstGeom prst="rect">
            <a:avLst/>
          </a:prstGeom>
          <a:noFill/>
          <a:ln w="19050">
            <a:noFill/>
          </a:ln>
        </p:spPr>
        <p:txBody>
          <a:bodyPr vert="horz" lIns="91440" tIns="45720" rIns="91440" bIns="45720" rtlCol="0" anchor="ct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bg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Font typeface="Arial" panose="020B0604020202020204" pitchFamily="34" charset="0"/>
              <a:buChar char="–"/>
              <a:defRPr sz="2800" kern="1200">
                <a:solidFill>
                  <a:schemeClr val="bg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bg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en-US" sz="2000" b="1" dirty="0" smtClean="0">
                <a:ea typeface="Segoe UI Symbol"/>
                <a:sym typeface="Wingdings"/>
              </a:rPr>
              <a:t>Loop section excerpt</a:t>
            </a:r>
            <a:endParaRPr lang="en-US" sz="2000" b="1" dirty="0"/>
          </a:p>
        </p:txBody>
      </p:sp>
    </p:spTree>
    <p:extLst>
      <p:ext uri="{BB962C8B-B14F-4D97-AF65-F5344CB8AC3E}">
        <p14:creationId xmlns:p14="http://schemas.microsoft.com/office/powerpoint/2010/main" val="243890256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txBody>
          <a:bodyPr/>
          <a:lstStyle/>
          <a:p>
            <a:r>
              <a:rPr lang="en-US" sz="4000" dirty="0" err="1" smtClean="0"/>
              <a:t>WiFi</a:t>
            </a:r>
            <a:r>
              <a:rPr lang="en-US" sz="4000" dirty="0" smtClean="0"/>
              <a:t> Operation Test</a:t>
            </a:r>
            <a:endParaRPr lang="en-US" sz="4000" dirty="0"/>
          </a:p>
        </p:txBody>
      </p:sp>
      <p:sp>
        <p:nvSpPr>
          <p:cNvPr id="3" name="Content Placeholder 2"/>
          <p:cNvSpPr>
            <a:spLocks noGrp="1"/>
          </p:cNvSpPr>
          <p:nvPr>
            <p:ph idx="1"/>
          </p:nvPr>
        </p:nvSpPr>
        <p:spPr>
          <a:xfrm>
            <a:off x="173037" y="3124200"/>
            <a:ext cx="4495800" cy="3505200"/>
          </a:xfrm>
          <a:ln w="28575">
            <a:solidFill>
              <a:schemeClr val="bg1"/>
            </a:solidFill>
          </a:ln>
        </p:spPr>
        <p:txBody>
          <a:bodyPr>
            <a:normAutofit lnSpcReduction="10000"/>
          </a:bodyPr>
          <a:lstStyle/>
          <a:p>
            <a:r>
              <a:rPr lang="en-US" sz="2000" dirty="0" smtClean="0"/>
              <a:t>Connect your </a:t>
            </a:r>
            <a:r>
              <a:rPr lang="en-US" sz="2000" dirty="0" err="1" smtClean="0"/>
              <a:t>Heltec</a:t>
            </a:r>
            <a:r>
              <a:rPr lang="en-US" sz="2000" dirty="0" smtClean="0"/>
              <a:t> board</a:t>
            </a:r>
          </a:p>
          <a:p>
            <a:r>
              <a:rPr lang="en-US" sz="2000" dirty="0" smtClean="0"/>
              <a:t>Find the WiFi_Kit_32_FactoryTest example sketch under </a:t>
            </a:r>
            <a:r>
              <a:rPr lang="en-US" sz="2000" dirty="0" err="1" smtClean="0"/>
              <a:t>Heltec</a:t>
            </a:r>
            <a:r>
              <a:rPr lang="en-US" sz="2000" dirty="0" smtClean="0"/>
              <a:t> ESP32 </a:t>
            </a:r>
            <a:r>
              <a:rPr lang="en-US" sz="2000" dirty="0" err="1" smtClean="0"/>
              <a:t>DevBoards</a:t>
            </a:r>
            <a:r>
              <a:rPr lang="en-US" sz="2000" dirty="0" smtClean="0"/>
              <a:t> sub-menu</a:t>
            </a:r>
          </a:p>
          <a:p>
            <a:r>
              <a:rPr lang="en-US" sz="2000" dirty="0" smtClean="0"/>
              <a:t>After checking your port and port speed settings, click the upload button</a:t>
            </a:r>
          </a:p>
          <a:p>
            <a:r>
              <a:rPr lang="en-US" sz="2000" dirty="0" smtClean="0"/>
              <a:t>You should see at least one </a:t>
            </a:r>
            <a:r>
              <a:rPr lang="en-US" sz="2000" dirty="0" err="1" smtClean="0"/>
              <a:t>wifi</a:t>
            </a:r>
            <a:r>
              <a:rPr lang="en-US" sz="2000" dirty="0" smtClean="0"/>
              <a:t> network listed once the board reboots and fails its initial connection attempt.</a:t>
            </a: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00600" y="1371600"/>
            <a:ext cx="4106839" cy="5257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Rectangle 8"/>
          <p:cNvSpPr/>
          <p:nvPr/>
        </p:nvSpPr>
        <p:spPr>
          <a:xfrm>
            <a:off x="152400" y="1249740"/>
            <a:ext cx="4495800" cy="1569660"/>
          </a:xfrm>
          <a:prstGeom prst="rect">
            <a:avLst/>
          </a:prstGeom>
          <a:solidFill>
            <a:srgbClr val="000066"/>
          </a:solidFill>
          <a:ln w="28575">
            <a:solidFill>
              <a:srgbClr val="FFFF00"/>
            </a:solidFill>
          </a:ln>
        </p:spPr>
        <p:txBody>
          <a:bodyPr wrap="square">
            <a:spAutoFit/>
          </a:bodyPr>
          <a:lstStyle/>
          <a:p>
            <a:r>
              <a:rPr lang="en-US" sz="1600" b="1" dirty="0" smtClean="0">
                <a:solidFill>
                  <a:schemeClr val="bg1"/>
                </a:solidFill>
                <a:latin typeface="Arial" panose="020B0604020202020204" pitchFamily="34" charset="0"/>
                <a:cs typeface="Arial" panose="020B0604020202020204" pitchFamily="34" charset="0"/>
              </a:rPr>
              <a:t>Due to the numerous manufacturer defects in our off-brand </a:t>
            </a:r>
            <a:r>
              <a:rPr lang="en-US" sz="1600" b="1" dirty="0" err="1" smtClean="0">
                <a:solidFill>
                  <a:schemeClr val="bg1"/>
                </a:solidFill>
                <a:latin typeface="Arial" panose="020B0604020202020204" pitchFamily="34" charset="0"/>
                <a:cs typeface="Arial" panose="020B0604020202020204" pitchFamily="34" charset="0"/>
              </a:rPr>
              <a:t>Heltec</a:t>
            </a:r>
            <a:r>
              <a:rPr lang="en-US" sz="1600" b="1" dirty="0" smtClean="0">
                <a:solidFill>
                  <a:schemeClr val="bg1"/>
                </a:solidFill>
                <a:latin typeface="Arial" panose="020B0604020202020204" pitchFamily="34" charset="0"/>
                <a:cs typeface="Arial" panose="020B0604020202020204" pitchFamily="34" charset="0"/>
              </a:rPr>
              <a:t> boards, we are going to validate </a:t>
            </a:r>
            <a:r>
              <a:rPr lang="en-US" sz="1600" b="1" dirty="0" err="1" smtClean="0">
                <a:solidFill>
                  <a:schemeClr val="bg1"/>
                </a:solidFill>
                <a:latin typeface="Arial" panose="020B0604020202020204" pitchFamily="34" charset="0"/>
                <a:cs typeface="Arial" panose="020B0604020202020204" pitchFamily="34" charset="0"/>
              </a:rPr>
              <a:t>WiFi</a:t>
            </a:r>
            <a:r>
              <a:rPr lang="en-US" sz="1600" b="1" dirty="0" smtClean="0">
                <a:solidFill>
                  <a:schemeClr val="bg1"/>
                </a:solidFill>
                <a:latin typeface="Arial" panose="020B0604020202020204" pitchFamily="34" charset="0"/>
                <a:cs typeface="Arial" panose="020B0604020202020204" pitchFamily="34" charset="0"/>
              </a:rPr>
              <a:t> operation before moving forwards. Anyone with a board having defective </a:t>
            </a:r>
            <a:r>
              <a:rPr lang="en-US" sz="1600" b="1" dirty="0" err="1" smtClean="0">
                <a:solidFill>
                  <a:schemeClr val="bg1"/>
                </a:solidFill>
                <a:latin typeface="Arial" panose="020B0604020202020204" pitchFamily="34" charset="0"/>
                <a:cs typeface="Arial" panose="020B0604020202020204" pitchFamily="34" charset="0"/>
              </a:rPr>
              <a:t>WiFi</a:t>
            </a:r>
            <a:r>
              <a:rPr lang="en-US" sz="1600" b="1" dirty="0" smtClean="0">
                <a:solidFill>
                  <a:schemeClr val="bg1"/>
                </a:solidFill>
                <a:latin typeface="Arial" panose="020B0604020202020204" pitchFamily="34" charset="0"/>
                <a:cs typeface="Arial" panose="020B0604020202020204" pitchFamily="34" charset="0"/>
              </a:rPr>
              <a:t> will receive a </a:t>
            </a:r>
            <a:r>
              <a:rPr lang="en-US" sz="1600" b="1" dirty="0" err="1" smtClean="0">
                <a:solidFill>
                  <a:schemeClr val="bg1"/>
                </a:solidFill>
                <a:latin typeface="Arial" panose="020B0604020202020204" pitchFamily="34" charset="0"/>
                <a:cs typeface="Arial" panose="020B0604020202020204" pitchFamily="34" charset="0"/>
              </a:rPr>
              <a:t>Wemos</a:t>
            </a:r>
            <a:r>
              <a:rPr lang="en-US" sz="1600" b="1" dirty="0" smtClean="0">
                <a:solidFill>
                  <a:schemeClr val="bg1"/>
                </a:solidFill>
                <a:latin typeface="Arial" panose="020B0604020202020204" pitchFamily="34" charset="0"/>
                <a:cs typeface="Arial" panose="020B0604020202020204" pitchFamily="34" charset="0"/>
              </a:rPr>
              <a:t> D1 mini controller to complete the class with.</a:t>
            </a:r>
            <a:endParaRPr lang="en-US" sz="1600"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8121133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096962"/>
          </a:xfrm>
        </p:spPr>
        <p:txBody>
          <a:bodyPr/>
          <a:lstStyle/>
          <a:p>
            <a:r>
              <a:rPr lang="en-US" sz="6000" dirty="0" smtClean="0">
                <a:solidFill>
                  <a:srgbClr val="FFFF00"/>
                </a:solidFill>
              </a:rPr>
              <a:t>GUESS WHAT?</a:t>
            </a:r>
            <a:endParaRPr lang="en-US" sz="6000" dirty="0">
              <a:solidFill>
                <a:srgbClr val="FFFF00"/>
              </a:solidFill>
            </a:endParaRPr>
          </a:p>
        </p:txBody>
      </p:sp>
      <p:sp>
        <p:nvSpPr>
          <p:cNvPr id="5" name="Title 1"/>
          <p:cNvSpPr txBox="1">
            <a:spLocks/>
          </p:cNvSpPr>
          <p:nvPr/>
        </p:nvSpPr>
        <p:spPr>
          <a:xfrm>
            <a:off x="457200" y="1524000"/>
            <a:ext cx="8229600" cy="51054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3600" kern="1200">
                <a:solidFill>
                  <a:schemeClr val="bg1"/>
                </a:solidFill>
                <a:latin typeface="Arial Black" panose="020B0A04020102020204" pitchFamily="34" charset="0"/>
                <a:ea typeface="+mj-ea"/>
                <a:cs typeface="+mj-cs"/>
              </a:defRPr>
            </a:lvl1pPr>
          </a:lstStyle>
          <a:p>
            <a:r>
              <a:rPr lang="en-US" dirty="0" smtClean="0"/>
              <a:t>YOU DON’T HAVE TO COPY ANYTHING TODAY!</a:t>
            </a:r>
          </a:p>
          <a:p>
            <a:r>
              <a:rPr lang="en-US" dirty="0" err="1" smtClean="0"/>
              <a:t>Y’all</a:t>
            </a:r>
            <a:r>
              <a:rPr lang="en-US" dirty="0" smtClean="0"/>
              <a:t> are keeping your flash drives, and the only thing that has been updated is this presentation.</a:t>
            </a:r>
            <a:endParaRPr lang="en-US" dirty="0" smtClean="0"/>
          </a:p>
          <a:p>
            <a:r>
              <a:rPr lang="en-US" sz="2800" dirty="0" smtClean="0">
                <a:solidFill>
                  <a:srgbClr val="FF0000"/>
                </a:solidFill>
              </a:rPr>
              <a:t>Updated files are in the Lesson 10-11-12 folder on your flash drives. </a:t>
            </a:r>
            <a:r>
              <a:rPr lang="en-US" sz="2800" i="1" dirty="0" smtClean="0">
                <a:solidFill>
                  <a:srgbClr val="FF0000"/>
                </a:solidFill>
              </a:rPr>
              <a:t>I have included the BOM for the lamp I made</a:t>
            </a:r>
            <a:r>
              <a:rPr lang="en-US" sz="2800" dirty="0" smtClean="0">
                <a:solidFill>
                  <a:srgbClr val="FF0000"/>
                </a:solidFill>
              </a:rPr>
              <a:t>. Enjoy!</a:t>
            </a:r>
            <a:endParaRPr lang="en-US" sz="2800" dirty="0">
              <a:solidFill>
                <a:srgbClr val="FF0000"/>
              </a:solidFill>
            </a:endParaRPr>
          </a:p>
        </p:txBody>
      </p:sp>
    </p:spTree>
    <p:extLst>
      <p:ext uri="{BB962C8B-B14F-4D97-AF65-F5344CB8AC3E}">
        <p14:creationId xmlns:p14="http://schemas.microsoft.com/office/powerpoint/2010/main" val="263886494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609600"/>
            <a:ext cx="8686800" cy="6019800"/>
          </a:xfrm>
        </p:spPr>
        <p:txBody>
          <a:bodyPr anchor="ctr">
            <a:noAutofit/>
          </a:bodyPr>
          <a:lstStyle/>
          <a:p>
            <a:r>
              <a:rPr lang="en-US" sz="2400" dirty="0" smtClean="0"/>
              <a:t>The Arduino IDE takes Processing/C++ source code and compiles it into a single binary file which is then transmitted to the microcontroller where it is stored in flash memory</a:t>
            </a:r>
            <a:endParaRPr lang="en-US" sz="2400" dirty="0"/>
          </a:p>
          <a:p>
            <a:r>
              <a:rPr lang="en-US" sz="2400" dirty="0" smtClean="0"/>
              <a:t>Uploading of binary executable files to a microcontroller is called “flashing”</a:t>
            </a:r>
          </a:p>
          <a:p>
            <a:r>
              <a:rPr lang="en-US" sz="2400" dirty="0" smtClean="0">
                <a:solidFill>
                  <a:srgbClr val="FFFF00"/>
                </a:solidFill>
              </a:rPr>
              <a:t>It is possible to obtain precompiled binaries and flash them without having source code or using the Arduino IDE</a:t>
            </a:r>
          </a:p>
          <a:p>
            <a:r>
              <a:rPr lang="en-US" sz="2400" dirty="0" smtClean="0">
                <a:latin typeface="Arial Unicode MS"/>
                <a:ea typeface="Arial Unicode MS"/>
                <a:cs typeface="Arial Unicode MS"/>
                <a:sym typeface="Wingdings"/>
              </a:rPr>
              <a:t>This is very, very similar to installing an app on a phone (and is identical to initially installing the </a:t>
            </a:r>
            <a:r>
              <a:rPr lang="en-US" sz="2400" i="1" dirty="0" smtClean="0">
                <a:latin typeface="Arial Unicode MS"/>
                <a:ea typeface="Arial Unicode MS"/>
                <a:cs typeface="Arial Unicode MS"/>
                <a:sym typeface="Wingdings"/>
              </a:rPr>
              <a:t>operating system </a:t>
            </a:r>
            <a:r>
              <a:rPr lang="en-US" sz="2400" dirty="0" smtClean="0">
                <a:latin typeface="Arial Unicode MS"/>
                <a:ea typeface="Arial Unicode MS"/>
                <a:cs typeface="Arial Unicode MS"/>
                <a:sym typeface="Wingdings"/>
              </a:rPr>
              <a:t>onto a phone, which is done at the factory)</a:t>
            </a:r>
          </a:p>
          <a:p>
            <a:r>
              <a:rPr lang="en-US" sz="2400" dirty="0" smtClean="0">
                <a:latin typeface="Arial Unicode MS"/>
                <a:ea typeface="Arial Unicode MS"/>
                <a:cs typeface="Arial Unicode MS"/>
                <a:sym typeface="Wingdings"/>
              </a:rPr>
              <a:t>There is extremely sophisticated smart LED strip control software called WLED which is specially made to be flashed to ESP8266 and ESP32 chipsets. And we will do this.</a:t>
            </a:r>
          </a:p>
        </p:txBody>
      </p:sp>
      <p:sp>
        <p:nvSpPr>
          <p:cNvPr id="2" name="Title 1"/>
          <p:cNvSpPr>
            <a:spLocks noGrp="1"/>
          </p:cNvSpPr>
          <p:nvPr>
            <p:ph type="title"/>
          </p:nvPr>
        </p:nvSpPr>
        <p:spPr>
          <a:xfrm>
            <a:off x="457200" y="274638"/>
            <a:ext cx="8229600" cy="563562"/>
          </a:xfrm>
        </p:spPr>
        <p:txBody>
          <a:bodyPr/>
          <a:lstStyle/>
          <a:p>
            <a:r>
              <a:rPr lang="en-US" dirty="0" smtClean="0"/>
              <a:t>Flashing Software Binaries</a:t>
            </a:r>
            <a:endParaRPr lang="en-US" dirty="0"/>
          </a:p>
        </p:txBody>
      </p:sp>
    </p:spTree>
    <p:extLst>
      <p:ext uri="{BB962C8B-B14F-4D97-AF65-F5344CB8AC3E}">
        <p14:creationId xmlns:p14="http://schemas.microsoft.com/office/powerpoint/2010/main" val="234590805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1219200"/>
            <a:ext cx="8686800" cy="3657600"/>
          </a:xfrm>
        </p:spPr>
        <p:txBody>
          <a:bodyPr anchor="ctr">
            <a:noAutofit/>
          </a:bodyPr>
          <a:lstStyle/>
          <a:p>
            <a:pPr>
              <a:spcBef>
                <a:spcPts val="1800"/>
              </a:spcBef>
            </a:pPr>
            <a:r>
              <a:rPr lang="en-US" sz="2800" dirty="0" err="1"/>
              <a:t>Kubuntu</a:t>
            </a:r>
            <a:r>
              <a:rPr lang="en-US" sz="2800" dirty="0"/>
              <a:t> Linux</a:t>
            </a:r>
            <a:br>
              <a:rPr lang="en-US" sz="2800" dirty="0"/>
            </a:br>
            <a:r>
              <a:rPr lang="en-US" sz="2800" dirty="0" smtClean="0"/>
              <a:t>Install and use </a:t>
            </a:r>
            <a:r>
              <a:rPr lang="en-US" sz="2800" dirty="0" err="1" smtClean="0"/>
              <a:t>esptool</a:t>
            </a:r>
            <a:r>
              <a:rPr lang="en-US" sz="2800" dirty="0" smtClean="0"/>
              <a:t> (uses </a:t>
            </a:r>
            <a:r>
              <a:rPr lang="en-US" sz="2800" dirty="0" err="1" smtClean="0"/>
              <a:t>Konsole</a:t>
            </a:r>
            <a:r>
              <a:rPr lang="en-US" sz="2800" dirty="0" smtClean="0"/>
              <a:t> CLI)</a:t>
            </a:r>
            <a:endParaRPr lang="en-US" sz="2800" dirty="0"/>
          </a:p>
          <a:p>
            <a:pPr>
              <a:spcBef>
                <a:spcPts val="1800"/>
              </a:spcBef>
            </a:pPr>
            <a:r>
              <a:rPr lang="en-US" sz="2800" dirty="0" smtClean="0"/>
              <a:t>Windows (with current version of Chrome) </a:t>
            </a:r>
            <a:br>
              <a:rPr lang="en-US" sz="2800" dirty="0" smtClean="0"/>
            </a:br>
            <a:r>
              <a:rPr lang="en-US" sz="2800" dirty="0" smtClean="0">
                <a:hlinkClick r:id="rId2"/>
              </a:rPr>
              <a:t>https</a:t>
            </a:r>
            <a:r>
              <a:rPr lang="en-US" sz="2800" dirty="0">
                <a:hlinkClick r:id="rId2"/>
              </a:rPr>
              <a:t>://install.wled.me</a:t>
            </a:r>
            <a:r>
              <a:rPr lang="en-US" sz="2800" dirty="0" smtClean="0">
                <a:hlinkClick r:id="rId2"/>
              </a:rPr>
              <a:t>/</a:t>
            </a:r>
            <a:endParaRPr lang="en-US" sz="2800" dirty="0" smtClean="0"/>
          </a:p>
          <a:p>
            <a:pPr>
              <a:spcBef>
                <a:spcPts val="1800"/>
              </a:spcBef>
            </a:pPr>
            <a:r>
              <a:rPr lang="en-US" sz="2800" dirty="0" smtClean="0"/>
              <a:t>Windows (if online browser install doesn’t work)</a:t>
            </a:r>
            <a:br>
              <a:rPr lang="en-US" sz="2800" dirty="0" smtClean="0"/>
            </a:br>
            <a:r>
              <a:rPr lang="en-US" sz="2800" dirty="0" smtClean="0"/>
              <a:t>Install Python3 and use esptool.py</a:t>
            </a:r>
          </a:p>
        </p:txBody>
      </p:sp>
      <p:sp>
        <p:nvSpPr>
          <p:cNvPr id="2" name="Title 1"/>
          <p:cNvSpPr>
            <a:spLocks noGrp="1"/>
          </p:cNvSpPr>
          <p:nvPr>
            <p:ph type="title"/>
          </p:nvPr>
        </p:nvSpPr>
        <p:spPr>
          <a:xfrm>
            <a:off x="457200" y="274638"/>
            <a:ext cx="8229600" cy="1020762"/>
          </a:xfrm>
        </p:spPr>
        <p:txBody>
          <a:bodyPr/>
          <a:lstStyle/>
          <a:p>
            <a:r>
              <a:rPr lang="en-US" sz="3200" dirty="0" smtClean="0"/>
              <a:t>Flashing WLED Software on ESP32</a:t>
            </a:r>
            <a:br>
              <a:rPr lang="en-US" sz="3200" dirty="0" smtClean="0"/>
            </a:br>
            <a:r>
              <a:rPr lang="en-US" sz="3200" dirty="0" smtClean="0"/>
              <a:t>3 Different methods based on OS</a:t>
            </a:r>
            <a:endParaRPr lang="en-US" sz="3200" dirty="0"/>
          </a:p>
        </p:txBody>
      </p:sp>
    </p:spTree>
    <p:extLst>
      <p:ext uri="{BB962C8B-B14F-4D97-AF65-F5344CB8AC3E}">
        <p14:creationId xmlns:p14="http://schemas.microsoft.com/office/powerpoint/2010/main" val="235671625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1219200"/>
            <a:ext cx="8686800" cy="3657600"/>
          </a:xfrm>
        </p:spPr>
        <p:txBody>
          <a:bodyPr anchor="ctr">
            <a:noAutofit/>
          </a:bodyPr>
          <a:lstStyle/>
          <a:p>
            <a:pPr>
              <a:spcBef>
                <a:spcPts val="1800"/>
              </a:spcBef>
            </a:pPr>
            <a:r>
              <a:rPr lang="en-US" sz="2000" dirty="0"/>
              <a:t>Copy these software binary files from your flash drive to your Documents </a:t>
            </a:r>
            <a:r>
              <a:rPr lang="en-US" sz="2000" dirty="0" smtClean="0"/>
              <a:t>folder (use the Dolphin GUI file explorer)</a:t>
            </a:r>
            <a:r>
              <a:rPr lang="en-US" sz="2000" dirty="0"/>
              <a:t/>
            </a:r>
            <a:br>
              <a:rPr lang="en-US" sz="2000" dirty="0"/>
            </a:br>
            <a:r>
              <a:rPr lang="en-US" sz="2000" dirty="0">
                <a:solidFill>
                  <a:srgbClr val="FFFF00"/>
                </a:solidFill>
                <a:latin typeface="Lucida Console" panose="020B0609040504020204" pitchFamily="49" charset="0"/>
              </a:rPr>
              <a:t>esp32_bootloader_v4</a:t>
            </a:r>
            <a:br>
              <a:rPr lang="en-US" sz="2000" dirty="0">
                <a:solidFill>
                  <a:srgbClr val="FFFF00"/>
                </a:solidFill>
                <a:latin typeface="Lucida Console" panose="020B0609040504020204" pitchFamily="49" charset="0"/>
              </a:rPr>
            </a:br>
            <a:r>
              <a:rPr lang="en-US" sz="2000" dirty="0">
                <a:solidFill>
                  <a:srgbClr val="FFFF00"/>
                </a:solidFill>
                <a:latin typeface="Lucida Console" panose="020B0609040504020204" pitchFamily="49" charset="0"/>
              </a:rPr>
              <a:t>WLED_0.13.1_ESP32</a:t>
            </a:r>
          </a:p>
          <a:p>
            <a:pPr>
              <a:spcBef>
                <a:spcPts val="1800"/>
              </a:spcBef>
            </a:pPr>
            <a:r>
              <a:rPr lang="en-US" sz="2000" dirty="0" smtClean="0"/>
              <a:t>Open a </a:t>
            </a:r>
            <a:r>
              <a:rPr lang="en-US" sz="2000" dirty="0" err="1" smtClean="0"/>
              <a:t>Konsole</a:t>
            </a:r>
            <a:r>
              <a:rPr lang="en-US" sz="2000" dirty="0" smtClean="0"/>
              <a:t> window, and enter the following commands (enter your account </a:t>
            </a:r>
            <a:r>
              <a:rPr lang="en-US" sz="2000" dirty="0"/>
              <a:t>password when/if prompted)</a:t>
            </a:r>
            <a:br>
              <a:rPr lang="en-US" sz="2000" dirty="0"/>
            </a:br>
            <a:r>
              <a:rPr lang="en-US" sz="1800" dirty="0" err="1" smtClean="0">
                <a:solidFill>
                  <a:srgbClr val="FFFF00"/>
                </a:solidFill>
                <a:latin typeface="Lucida Console" panose="020B0609040504020204" pitchFamily="49" charset="0"/>
              </a:rPr>
              <a:t>sudo</a:t>
            </a:r>
            <a:r>
              <a:rPr lang="en-US" sz="1800" dirty="0" smtClean="0">
                <a:solidFill>
                  <a:srgbClr val="FFFF00"/>
                </a:solidFill>
                <a:latin typeface="Lucida Console" panose="020B0609040504020204" pitchFamily="49" charset="0"/>
              </a:rPr>
              <a:t> apt install </a:t>
            </a:r>
            <a:r>
              <a:rPr lang="en-US" sz="1800" dirty="0" err="1" smtClean="0">
                <a:solidFill>
                  <a:srgbClr val="FFFF00"/>
                </a:solidFill>
                <a:latin typeface="Lucida Console" panose="020B0609040504020204" pitchFamily="49" charset="0"/>
              </a:rPr>
              <a:t>esptool</a:t>
            </a:r>
            <a:r>
              <a:rPr lang="en-US" sz="1800" dirty="0">
                <a:solidFill>
                  <a:srgbClr val="FFFF00"/>
                </a:solidFill>
                <a:latin typeface="Lucida Console" panose="020B0609040504020204" pitchFamily="49" charset="0"/>
              </a:rPr>
              <a:t/>
            </a:r>
            <a:br>
              <a:rPr lang="en-US" sz="1800" dirty="0">
                <a:solidFill>
                  <a:srgbClr val="FFFF00"/>
                </a:solidFill>
                <a:latin typeface="Lucida Console" panose="020B0609040504020204" pitchFamily="49" charset="0"/>
              </a:rPr>
            </a:br>
            <a:r>
              <a:rPr lang="en-US" sz="1800" dirty="0" smtClean="0">
                <a:solidFill>
                  <a:srgbClr val="FFFF00"/>
                </a:solidFill>
                <a:latin typeface="Lucida Console" panose="020B0609040504020204" pitchFamily="49" charset="0"/>
              </a:rPr>
              <a:t>cd Documents</a:t>
            </a:r>
            <a:br>
              <a:rPr lang="en-US" sz="1800" dirty="0" smtClean="0">
                <a:solidFill>
                  <a:srgbClr val="FFFF00"/>
                </a:solidFill>
                <a:latin typeface="Lucida Console" panose="020B0609040504020204" pitchFamily="49" charset="0"/>
              </a:rPr>
            </a:br>
            <a:r>
              <a:rPr lang="en-US" sz="1800" dirty="0" err="1" smtClean="0">
                <a:solidFill>
                  <a:srgbClr val="FFFF00"/>
                </a:solidFill>
                <a:latin typeface="Lucida Console" panose="020B0609040504020204" pitchFamily="49" charset="0"/>
              </a:rPr>
              <a:t>esptool</a:t>
            </a:r>
            <a:r>
              <a:rPr lang="en-US" sz="1800" dirty="0" smtClean="0">
                <a:solidFill>
                  <a:srgbClr val="FFFF00"/>
                </a:solidFill>
                <a:latin typeface="Lucida Console" panose="020B0609040504020204" pitchFamily="49" charset="0"/>
              </a:rPr>
              <a:t> </a:t>
            </a:r>
            <a:r>
              <a:rPr lang="en-US" sz="1800" dirty="0">
                <a:solidFill>
                  <a:srgbClr val="FFFF00"/>
                </a:solidFill>
                <a:latin typeface="Lucida Console" panose="020B0609040504020204" pitchFamily="49" charset="0"/>
              </a:rPr>
              <a:t>--port /dev/ttyUSB0 </a:t>
            </a:r>
            <a:r>
              <a:rPr lang="en-US" sz="1800" dirty="0" err="1">
                <a:solidFill>
                  <a:srgbClr val="FFFF00"/>
                </a:solidFill>
                <a:latin typeface="Lucida Console" panose="020B0609040504020204" pitchFamily="49" charset="0"/>
              </a:rPr>
              <a:t>write_flash</a:t>
            </a:r>
            <a:r>
              <a:rPr lang="en-US" sz="1800" dirty="0">
                <a:solidFill>
                  <a:srgbClr val="FFFF00"/>
                </a:solidFill>
                <a:latin typeface="Lucida Console" panose="020B0609040504020204" pitchFamily="49" charset="0"/>
              </a:rPr>
              <a:t> 0x0 ./esp32_bootloader_v4.bin</a:t>
            </a:r>
            <a:br>
              <a:rPr lang="en-US" sz="1800" dirty="0">
                <a:solidFill>
                  <a:srgbClr val="FFFF00"/>
                </a:solidFill>
                <a:latin typeface="Lucida Console" panose="020B0609040504020204" pitchFamily="49" charset="0"/>
              </a:rPr>
            </a:br>
            <a:r>
              <a:rPr lang="en-US" sz="1800" dirty="0" err="1">
                <a:solidFill>
                  <a:srgbClr val="FFFF00"/>
                </a:solidFill>
                <a:latin typeface="Lucida Console" panose="020B0609040504020204" pitchFamily="49" charset="0"/>
              </a:rPr>
              <a:t>esptool</a:t>
            </a:r>
            <a:r>
              <a:rPr lang="en-US" sz="1800" dirty="0">
                <a:solidFill>
                  <a:srgbClr val="FFFF00"/>
                </a:solidFill>
                <a:latin typeface="Lucida Console" panose="020B0609040504020204" pitchFamily="49" charset="0"/>
              </a:rPr>
              <a:t> --port /dev/ttyUSB0 </a:t>
            </a:r>
            <a:r>
              <a:rPr lang="en-US" sz="1800" dirty="0" err="1">
                <a:solidFill>
                  <a:srgbClr val="FFFF00"/>
                </a:solidFill>
                <a:latin typeface="Lucida Console" panose="020B0609040504020204" pitchFamily="49" charset="0"/>
              </a:rPr>
              <a:t>write_flash</a:t>
            </a:r>
            <a:r>
              <a:rPr lang="en-US" sz="1800" dirty="0">
                <a:solidFill>
                  <a:srgbClr val="FFFF00"/>
                </a:solidFill>
                <a:latin typeface="Lucida Console" panose="020B0609040504020204" pitchFamily="49" charset="0"/>
              </a:rPr>
              <a:t> 0x10000 ./WLED_0.13.1_ESP32.bin</a:t>
            </a:r>
            <a:r>
              <a:rPr lang="en-US" sz="2000" dirty="0" smtClean="0"/>
              <a:t/>
            </a:r>
            <a:br>
              <a:rPr lang="en-US" sz="2000" dirty="0" smtClean="0"/>
            </a:br>
            <a:r>
              <a:rPr lang="en-US" sz="2000" dirty="0" smtClean="0"/>
              <a:t/>
            </a:r>
            <a:br>
              <a:rPr lang="en-US" sz="2000" dirty="0" smtClean="0"/>
            </a:br>
            <a:endParaRPr lang="en-US" sz="2000" dirty="0" smtClean="0"/>
          </a:p>
        </p:txBody>
      </p:sp>
      <p:sp>
        <p:nvSpPr>
          <p:cNvPr id="2" name="Title 1"/>
          <p:cNvSpPr>
            <a:spLocks noGrp="1"/>
          </p:cNvSpPr>
          <p:nvPr>
            <p:ph type="title"/>
          </p:nvPr>
        </p:nvSpPr>
        <p:spPr>
          <a:xfrm>
            <a:off x="457200" y="274638"/>
            <a:ext cx="8229600" cy="563562"/>
          </a:xfrm>
        </p:spPr>
        <p:txBody>
          <a:bodyPr/>
          <a:lstStyle/>
          <a:p>
            <a:r>
              <a:rPr lang="en-US" sz="3200" dirty="0" smtClean="0"/>
              <a:t>Flashing WLED Software on Linux</a:t>
            </a:r>
            <a:endParaRPr lang="en-US" sz="3200" dirty="0"/>
          </a:p>
        </p:txBody>
      </p:sp>
    </p:spTree>
    <p:extLst>
      <p:ext uri="{BB962C8B-B14F-4D97-AF65-F5344CB8AC3E}">
        <p14:creationId xmlns:p14="http://schemas.microsoft.com/office/powerpoint/2010/main" val="161599223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914400"/>
            <a:ext cx="8686800" cy="914400"/>
          </a:xfrm>
        </p:spPr>
        <p:txBody>
          <a:bodyPr anchor="ctr">
            <a:noAutofit/>
          </a:bodyPr>
          <a:lstStyle/>
          <a:p>
            <a:pPr>
              <a:spcBef>
                <a:spcPts val="1800"/>
              </a:spcBef>
            </a:pPr>
            <a:r>
              <a:rPr lang="en-US" sz="2000" dirty="0" smtClean="0"/>
              <a:t>Go to </a:t>
            </a:r>
            <a:r>
              <a:rPr lang="en-US" sz="2000" dirty="0" smtClean="0">
                <a:hlinkClick r:id="rId2"/>
              </a:rPr>
              <a:t>https</a:t>
            </a:r>
            <a:r>
              <a:rPr lang="en-US" sz="2000" dirty="0">
                <a:hlinkClick r:id="rId2"/>
              </a:rPr>
              <a:t>://install.wled.me</a:t>
            </a:r>
            <a:r>
              <a:rPr lang="en-US" sz="2000" dirty="0" smtClean="0">
                <a:hlinkClick r:id="rId2"/>
              </a:rPr>
              <a:t>/</a:t>
            </a:r>
            <a:r>
              <a:rPr lang="en-US" sz="2000" dirty="0" smtClean="0"/>
              <a:t> in Chrome</a:t>
            </a:r>
          </a:p>
          <a:p>
            <a:pPr>
              <a:spcBef>
                <a:spcPts val="1800"/>
              </a:spcBef>
            </a:pPr>
            <a:r>
              <a:rPr lang="en-US" sz="2000" dirty="0" smtClean="0"/>
              <a:t>Click install and do the logical thing at the prompts. See below for details</a:t>
            </a:r>
            <a:endParaRPr lang="en-US" sz="2000" dirty="0"/>
          </a:p>
        </p:txBody>
      </p:sp>
      <p:sp>
        <p:nvSpPr>
          <p:cNvPr id="2" name="Title 1"/>
          <p:cNvSpPr>
            <a:spLocks noGrp="1"/>
          </p:cNvSpPr>
          <p:nvPr>
            <p:ph type="title"/>
          </p:nvPr>
        </p:nvSpPr>
        <p:spPr>
          <a:xfrm>
            <a:off x="457200" y="274638"/>
            <a:ext cx="8229600" cy="563562"/>
          </a:xfrm>
        </p:spPr>
        <p:txBody>
          <a:bodyPr/>
          <a:lstStyle/>
          <a:p>
            <a:r>
              <a:rPr lang="en-US" sz="3200" dirty="0" smtClean="0"/>
              <a:t>WLED: Windows with Chrome</a:t>
            </a:r>
            <a:endParaRPr lang="en-US" sz="3200" dirty="0"/>
          </a:p>
        </p:txBody>
      </p:sp>
      <p:pic>
        <p:nvPicPr>
          <p:cNvPr id="205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 y="1918504"/>
            <a:ext cx="2776620" cy="1997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66040" y="1905000"/>
            <a:ext cx="3294712" cy="20557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05698" y="1905000"/>
            <a:ext cx="2132011" cy="20557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4"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8600" y="4572000"/>
            <a:ext cx="2877098" cy="1957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5"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53537" y="4471194"/>
            <a:ext cx="2959100" cy="2159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6" name="Picture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324600" y="4735512"/>
            <a:ext cx="2293937" cy="1630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Content Placeholder 2"/>
          <p:cNvSpPr txBox="1">
            <a:spLocks/>
          </p:cNvSpPr>
          <p:nvPr/>
        </p:nvSpPr>
        <p:spPr>
          <a:xfrm>
            <a:off x="609600" y="3966717"/>
            <a:ext cx="1295400" cy="190500"/>
          </a:xfrm>
          <a:prstGeom prst="rect">
            <a:avLst/>
          </a:prstGeom>
          <a:noFill/>
          <a:ln w="19050">
            <a:noFill/>
          </a:ln>
        </p:spPr>
        <p:txBody>
          <a:bodyPr vert="horz" lIns="91440" tIns="45720" rIns="91440" bIns="45720" rtlCol="0" anchor="ct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bg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Font typeface="Arial" panose="020B0604020202020204" pitchFamily="34" charset="0"/>
              <a:buChar char="–"/>
              <a:defRPr sz="2800" kern="1200">
                <a:solidFill>
                  <a:schemeClr val="bg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bg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Font typeface="Arial" panose="020B0604020202020204" pitchFamily="34" charset="0"/>
              <a:buNone/>
            </a:pPr>
            <a:r>
              <a:rPr lang="en-US" sz="1050" b="1" dirty="0" smtClean="0">
                <a:ea typeface="Segoe UI Symbol"/>
                <a:sym typeface="Wingdings"/>
              </a:rPr>
              <a:t>Click on Install</a:t>
            </a:r>
            <a:endParaRPr lang="en-US" sz="1050" b="1" dirty="0"/>
          </a:p>
        </p:txBody>
      </p:sp>
      <p:sp>
        <p:nvSpPr>
          <p:cNvPr id="12" name="Content Placeholder 2"/>
          <p:cNvSpPr txBox="1">
            <a:spLocks/>
          </p:cNvSpPr>
          <p:nvPr/>
        </p:nvSpPr>
        <p:spPr>
          <a:xfrm>
            <a:off x="3524003" y="4052701"/>
            <a:ext cx="1295400" cy="190500"/>
          </a:xfrm>
          <a:prstGeom prst="rect">
            <a:avLst/>
          </a:prstGeom>
          <a:noFill/>
          <a:ln w="19050">
            <a:noFill/>
          </a:ln>
        </p:spPr>
        <p:txBody>
          <a:bodyPr vert="horz" lIns="91440" tIns="45720" rIns="91440" bIns="45720" rtlCol="0" anchor="ct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bg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Font typeface="Arial" panose="020B0604020202020204" pitchFamily="34" charset="0"/>
              <a:buChar char="–"/>
              <a:defRPr sz="2800" kern="1200">
                <a:solidFill>
                  <a:schemeClr val="bg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bg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Font typeface="Arial" panose="020B0604020202020204" pitchFamily="34" charset="0"/>
              <a:buNone/>
            </a:pPr>
            <a:r>
              <a:rPr lang="en-US" sz="1050" b="1" dirty="0" smtClean="0">
                <a:ea typeface="Segoe UI Symbol"/>
                <a:sym typeface="Wingdings"/>
              </a:rPr>
              <a:t>Click on Connect</a:t>
            </a:r>
            <a:endParaRPr lang="en-US" sz="1050" b="1" dirty="0"/>
          </a:p>
        </p:txBody>
      </p:sp>
      <p:sp>
        <p:nvSpPr>
          <p:cNvPr id="13" name="Content Placeholder 2"/>
          <p:cNvSpPr txBox="1">
            <a:spLocks/>
          </p:cNvSpPr>
          <p:nvPr/>
        </p:nvSpPr>
        <p:spPr>
          <a:xfrm>
            <a:off x="6096000" y="4049905"/>
            <a:ext cx="2003066" cy="190500"/>
          </a:xfrm>
          <a:prstGeom prst="rect">
            <a:avLst/>
          </a:prstGeom>
          <a:noFill/>
          <a:ln w="19050">
            <a:noFill/>
          </a:ln>
        </p:spPr>
        <p:txBody>
          <a:bodyPr vert="horz" lIns="91440" tIns="45720" rIns="91440" bIns="45720" rtlCol="0" anchor="ct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bg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Font typeface="Arial" panose="020B0604020202020204" pitchFamily="34" charset="0"/>
              <a:buChar char="–"/>
              <a:defRPr sz="2800" kern="1200">
                <a:solidFill>
                  <a:schemeClr val="bg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bg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Font typeface="Arial" panose="020B0604020202020204" pitchFamily="34" charset="0"/>
              <a:buNone/>
            </a:pPr>
            <a:r>
              <a:rPr lang="en-US" sz="1050" b="1" dirty="0" smtClean="0">
                <a:ea typeface="Segoe UI Symbol"/>
                <a:sym typeface="Wingdings"/>
              </a:rPr>
              <a:t>Click on INSTALL WLED</a:t>
            </a:r>
            <a:endParaRPr lang="en-US" sz="1050" b="1" dirty="0"/>
          </a:p>
        </p:txBody>
      </p:sp>
      <p:sp>
        <p:nvSpPr>
          <p:cNvPr id="14" name="Content Placeholder 2"/>
          <p:cNvSpPr txBox="1">
            <a:spLocks/>
          </p:cNvSpPr>
          <p:nvPr/>
        </p:nvSpPr>
        <p:spPr>
          <a:xfrm>
            <a:off x="381000" y="6539699"/>
            <a:ext cx="2287682" cy="190500"/>
          </a:xfrm>
          <a:prstGeom prst="rect">
            <a:avLst/>
          </a:prstGeom>
          <a:noFill/>
          <a:ln w="19050">
            <a:noFill/>
          </a:ln>
        </p:spPr>
        <p:txBody>
          <a:bodyPr vert="horz" lIns="91440" tIns="45720" rIns="91440" bIns="45720" rtlCol="0" anchor="ct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bg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Font typeface="Arial" panose="020B0604020202020204" pitchFamily="34" charset="0"/>
              <a:buChar char="–"/>
              <a:defRPr sz="2800" kern="1200">
                <a:solidFill>
                  <a:schemeClr val="bg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bg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Font typeface="Arial" panose="020B0604020202020204" pitchFamily="34" charset="0"/>
              <a:buNone/>
            </a:pPr>
            <a:r>
              <a:rPr lang="en-US" sz="1050" b="1" dirty="0" smtClean="0">
                <a:ea typeface="Segoe UI Symbol"/>
                <a:sym typeface="Wingdings"/>
              </a:rPr>
              <a:t>Click on INSTALL (once more)</a:t>
            </a:r>
            <a:endParaRPr lang="en-US" sz="1050" b="1" dirty="0"/>
          </a:p>
        </p:txBody>
      </p:sp>
      <p:sp>
        <p:nvSpPr>
          <p:cNvPr id="15" name="Content Placeholder 2"/>
          <p:cNvSpPr txBox="1">
            <a:spLocks/>
          </p:cNvSpPr>
          <p:nvPr/>
        </p:nvSpPr>
        <p:spPr>
          <a:xfrm>
            <a:off x="3289246" y="6630194"/>
            <a:ext cx="2287682" cy="190500"/>
          </a:xfrm>
          <a:prstGeom prst="rect">
            <a:avLst/>
          </a:prstGeom>
          <a:noFill/>
          <a:ln w="19050">
            <a:noFill/>
          </a:ln>
        </p:spPr>
        <p:txBody>
          <a:bodyPr vert="horz" lIns="91440" tIns="45720" rIns="91440" bIns="45720" rtlCol="0" anchor="ct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bg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Font typeface="Arial" panose="020B0604020202020204" pitchFamily="34" charset="0"/>
              <a:buChar char="–"/>
              <a:defRPr sz="2800" kern="1200">
                <a:solidFill>
                  <a:schemeClr val="bg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bg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Font typeface="Arial" panose="020B0604020202020204" pitchFamily="34" charset="0"/>
              <a:buNone/>
            </a:pPr>
            <a:r>
              <a:rPr lang="en-US" sz="1050" b="1" dirty="0" smtClean="0">
                <a:ea typeface="Segoe UI Symbol"/>
                <a:sym typeface="Wingdings"/>
              </a:rPr>
              <a:t>Wait a while…</a:t>
            </a:r>
            <a:endParaRPr lang="en-US" sz="1050" b="1" dirty="0"/>
          </a:p>
        </p:txBody>
      </p:sp>
      <p:sp>
        <p:nvSpPr>
          <p:cNvPr id="16" name="Content Placeholder 2"/>
          <p:cNvSpPr txBox="1">
            <a:spLocks/>
          </p:cNvSpPr>
          <p:nvPr/>
        </p:nvSpPr>
        <p:spPr>
          <a:xfrm>
            <a:off x="6324600" y="6434138"/>
            <a:ext cx="2287682" cy="190500"/>
          </a:xfrm>
          <a:prstGeom prst="rect">
            <a:avLst/>
          </a:prstGeom>
          <a:noFill/>
          <a:ln w="19050">
            <a:noFill/>
          </a:ln>
        </p:spPr>
        <p:txBody>
          <a:bodyPr vert="horz" lIns="91440" tIns="45720" rIns="91440" bIns="45720" rtlCol="0" anchor="ct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bg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Font typeface="Arial" panose="020B0604020202020204" pitchFamily="34" charset="0"/>
              <a:buChar char="–"/>
              <a:defRPr sz="2800" kern="1200">
                <a:solidFill>
                  <a:schemeClr val="bg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bg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Font typeface="Arial" panose="020B0604020202020204" pitchFamily="34" charset="0"/>
              <a:buNone/>
            </a:pPr>
            <a:r>
              <a:rPr lang="en-US" sz="1050" b="1" dirty="0" smtClean="0">
                <a:ea typeface="Segoe UI Symbol"/>
                <a:sym typeface="Wingdings"/>
              </a:rPr>
              <a:t>All done!</a:t>
            </a:r>
            <a:endParaRPr lang="en-US" sz="1050" b="1" dirty="0"/>
          </a:p>
        </p:txBody>
      </p:sp>
    </p:spTree>
    <p:extLst>
      <p:ext uri="{BB962C8B-B14F-4D97-AF65-F5344CB8AC3E}">
        <p14:creationId xmlns:p14="http://schemas.microsoft.com/office/powerpoint/2010/main" val="232634104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1219200"/>
            <a:ext cx="8839200" cy="5181600"/>
          </a:xfrm>
        </p:spPr>
        <p:txBody>
          <a:bodyPr anchor="ctr">
            <a:noAutofit/>
          </a:bodyPr>
          <a:lstStyle/>
          <a:p>
            <a:pPr>
              <a:spcBef>
                <a:spcPts val="1800"/>
              </a:spcBef>
            </a:pPr>
            <a:r>
              <a:rPr lang="en-US" sz="1600" dirty="0" smtClean="0"/>
              <a:t>If the browser install doesn’t work on your Windows workstation, you’ll need to install Python3 and then install esptool.py</a:t>
            </a:r>
          </a:p>
          <a:p>
            <a:pPr>
              <a:spcBef>
                <a:spcPts val="1800"/>
              </a:spcBef>
            </a:pPr>
            <a:r>
              <a:rPr lang="en-US" sz="1600" dirty="0" smtClean="0"/>
              <a:t>Copy these </a:t>
            </a:r>
            <a:r>
              <a:rPr lang="en-US" sz="1600" dirty="0"/>
              <a:t>software binary </a:t>
            </a:r>
            <a:r>
              <a:rPr lang="en-US" sz="1600" dirty="0" smtClean="0"/>
              <a:t>files from your flash drive to your Documents folder</a:t>
            </a:r>
            <a:r>
              <a:rPr lang="en-US" sz="1600" dirty="0"/>
              <a:t/>
            </a:r>
            <a:br>
              <a:rPr lang="en-US" sz="1600" dirty="0"/>
            </a:br>
            <a:r>
              <a:rPr lang="en-US" sz="1600" dirty="0">
                <a:solidFill>
                  <a:srgbClr val="FFFF00"/>
                </a:solidFill>
                <a:latin typeface="Lucida Console" panose="020B0609040504020204" pitchFamily="49" charset="0"/>
              </a:rPr>
              <a:t>esp32_bootloader_v4</a:t>
            </a:r>
            <a:br>
              <a:rPr lang="en-US" sz="1600" dirty="0">
                <a:solidFill>
                  <a:srgbClr val="FFFF00"/>
                </a:solidFill>
                <a:latin typeface="Lucida Console" panose="020B0609040504020204" pitchFamily="49" charset="0"/>
              </a:rPr>
            </a:br>
            <a:r>
              <a:rPr lang="en-US" sz="1600" dirty="0" smtClean="0">
                <a:solidFill>
                  <a:srgbClr val="FFFF00"/>
                </a:solidFill>
                <a:latin typeface="Lucida Console" panose="020B0609040504020204" pitchFamily="49" charset="0"/>
              </a:rPr>
              <a:t>WLED_0.13.1_ESP32</a:t>
            </a:r>
          </a:p>
          <a:p>
            <a:pPr>
              <a:spcBef>
                <a:spcPts val="1800"/>
              </a:spcBef>
            </a:pPr>
            <a:r>
              <a:rPr lang="en-US" sz="1600" dirty="0" smtClean="0"/>
              <a:t>For Windows 10/11</a:t>
            </a:r>
            <a:r>
              <a:rPr lang="en-US" sz="1600" dirty="0"/>
              <a:t>, run the </a:t>
            </a:r>
            <a:r>
              <a:rPr lang="en-US" sz="1600" dirty="0" smtClean="0">
                <a:solidFill>
                  <a:srgbClr val="FFFF00"/>
                </a:solidFill>
                <a:latin typeface="Lucida Console" panose="020B0609040504020204" pitchFamily="49" charset="0"/>
              </a:rPr>
              <a:t>python-3.10.4-amd64</a:t>
            </a:r>
            <a:r>
              <a:rPr lang="en-US" sz="1600" dirty="0" smtClean="0"/>
              <a:t> installer (copy it from your flash drive FIRST!)</a:t>
            </a:r>
          </a:p>
          <a:p>
            <a:pPr>
              <a:spcBef>
                <a:spcPts val="1800"/>
              </a:spcBef>
            </a:pPr>
            <a:r>
              <a:rPr lang="en-US" sz="1600" dirty="0" smtClean="0"/>
              <a:t>For Windows 7/8, </a:t>
            </a:r>
            <a:r>
              <a:rPr lang="en-US" sz="1600" dirty="0"/>
              <a:t>run the </a:t>
            </a:r>
            <a:r>
              <a:rPr lang="en-US" sz="1600" dirty="0" smtClean="0">
                <a:solidFill>
                  <a:srgbClr val="FFFF00"/>
                </a:solidFill>
                <a:latin typeface="Lucida Console" panose="020B0609040504020204" pitchFamily="49" charset="0"/>
              </a:rPr>
              <a:t>python-3.8.10-amd64</a:t>
            </a:r>
            <a:r>
              <a:rPr lang="en-US" sz="1600" dirty="0" smtClean="0"/>
              <a:t> installer (copy it from your flash drive FIRST!)</a:t>
            </a:r>
          </a:p>
          <a:p>
            <a:pPr>
              <a:spcBef>
                <a:spcPts val="1800"/>
              </a:spcBef>
            </a:pPr>
            <a:r>
              <a:rPr lang="en-US" sz="1600" dirty="0" smtClean="0"/>
              <a:t>Once Python is installed, open a CMD (DOS CLI) window</a:t>
            </a:r>
          </a:p>
          <a:p>
            <a:pPr>
              <a:spcBef>
                <a:spcPts val="1800"/>
              </a:spcBef>
            </a:pPr>
            <a:r>
              <a:rPr lang="en-US" sz="1600" dirty="0" smtClean="0"/>
              <a:t>Enter the following commands into the DOS CLI prompt (you can skip the REM comments):</a:t>
            </a:r>
            <a:r>
              <a:rPr lang="en-US" sz="1600" dirty="0"/>
              <a:t/>
            </a:r>
            <a:br>
              <a:rPr lang="en-US" sz="1600" dirty="0"/>
            </a:br>
            <a:r>
              <a:rPr lang="en-US" sz="1400" dirty="0" smtClean="0">
                <a:solidFill>
                  <a:srgbClr val="FFFF00"/>
                </a:solidFill>
                <a:latin typeface="Lucida Console" panose="020B0609040504020204" pitchFamily="49" charset="0"/>
              </a:rPr>
              <a:t>pip install </a:t>
            </a:r>
            <a:r>
              <a:rPr lang="en-US" sz="1400" dirty="0" err="1" smtClean="0">
                <a:solidFill>
                  <a:srgbClr val="FFFF00"/>
                </a:solidFill>
                <a:latin typeface="Lucida Console" panose="020B0609040504020204" pitchFamily="49" charset="0"/>
              </a:rPr>
              <a:t>esptool</a:t>
            </a:r>
            <a:r>
              <a:rPr lang="en-US" sz="1400" dirty="0" smtClean="0">
                <a:solidFill>
                  <a:srgbClr val="FFFF00"/>
                </a:solidFill>
                <a:latin typeface="Lucida Console" panose="020B0609040504020204" pitchFamily="49" charset="0"/>
              </a:rPr>
              <a:t/>
            </a:r>
            <a:br>
              <a:rPr lang="en-US" sz="1400" dirty="0" smtClean="0">
                <a:solidFill>
                  <a:srgbClr val="FFFF00"/>
                </a:solidFill>
                <a:latin typeface="Lucida Console" panose="020B0609040504020204" pitchFamily="49" charset="0"/>
              </a:rPr>
            </a:br>
            <a:r>
              <a:rPr lang="en-US" sz="1400" dirty="0" smtClean="0">
                <a:solidFill>
                  <a:srgbClr val="FFFF00"/>
                </a:solidFill>
                <a:latin typeface="Lucida Console" panose="020B0609040504020204" pitchFamily="49" charset="0"/>
              </a:rPr>
              <a:t>REM Change to the directory you copied the WLED binaries to</a:t>
            </a:r>
            <a:r>
              <a:rPr lang="en-US" sz="1400" dirty="0">
                <a:solidFill>
                  <a:srgbClr val="FFFF00"/>
                </a:solidFill>
                <a:latin typeface="Lucida Console" panose="020B0609040504020204" pitchFamily="49" charset="0"/>
              </a:rPr>
              <a:t/>
            </a:r>
            <a:br>
              <a:rPr lang="en-US" sz="1400" dirty="0">
                <a:solidFill>
                  <a:srgbClr val="FFFF00"/>
                </a:solidFill>
                <a:latin typeface="Lucida Console" panose="020B0609040504020204" pitchFamily="49" charset="0"/>
              </a:rPr>
            </a:br>
            <a:r>
              <a:rPr lang="en-US" sz="1400" dirty="0">
                <a:solidFill>
                  <a:srgbClr val="FFFF00"/>
                </a:solidFill>
                <a:latin typeface="Lucida Console" panose="020B0609040504020204" pitchFamily="49" charset="0"/>
              </a:rPr>
              <a:t>cd %</a:t>
            </a:r>
            <a:r>
              <a:rPr lang="en-US" sz="1400" dirty="0" err="1">
                <a:solidFill>
                  <a:srgbClr val="FFFF00"/>
                </a:solidFill>
                <a:latin typeface="Lucida Console" panose="020B0609040504020204" pitchFamily="49" charset="0"/>
              </a:rPr>
              <a:t>userprofile</a:t>
            </a:r>
            <a:r>
              <a:rPr lang="en-US" sz="1400" dirty="0">
                <a:solidFill>
                  <a:srgbClr val="FFFF00"/>
                </a:solidFill>
                <a:latin typeface="Lucida Console" panose="020B0609040504020204" pitchFamily="49" charset="0"/>
              </a:rPr>
              <a:t>%\</a:t>
            </a:r>
            <a:r>
              <a:rPr lang="en-US" sz="1400" dirty="0" smtClean="0">
                <a:solidFill>
                  <a:srgbClr val="FFFF00"/>
                </a:solidFill>
                <a:latin typeface="Lucida Console" panose="020B0609040504020204" pitchFamily="49" charset="0"/>
              </a:rPr>
              <a:t>Documents</a:t>
            </a:r>
            <a:br>
              <a:rPr lang="en-US" sz="1400" dirty="0" smtClean="0">
                <a:solidFill>
                  <a:srgbClr val="FFFF00"/>
                </a:solidFill>
                <a:latin typeface="Lucida Console" panose="020B0609040504020204" pitchFamily="49" charset="0"/>
              </a:rPr>
            </a:br>
            <a:r>
              <a:rPr lang="en-US" sz="1400" dirty="0" smtClean="0">
                <a:solidFill>
                  <a:srgbClr val="FFFF00"/>
                </a:solidFill>
                <a:latin typeface="Lucida Console" panose="020B0609040504020204" pitchFamily="49" charset="0"/>
              </a:rPr>
              <a:t>REM Connect your board and find the port it’s on with Device </a:t>
            </a:r>
            <a:r>
              <a:rPr lang="en-US" sz="1400" dirty="0" err="1" smtClean="0">
                <a:solidFill>
                  <a:srgbClr val="FFFF00"/>
                </a:solidFill>
                <a:latin typeface="Lucida Console" panose="020B0609040504020204" pitchFamily="49" charset="0"/>
              </a:rPr>
              <a:t>Mgr</a:t>
            </a:r>
            <a:r>
              <a:rPr lang="en-US" sz="1400" dirty="0">
                <a:solidFill>
                  <a:srgbClr val="FFFF00"/>
                </a:solidFill>
                <a:latin typeface="Lucida Console" panose="020B0609040504020204" pitchFamily="49" charset="0"/>
              </a:rPr>
              <a:t> </a:t>
            </a:r>
            <a:r>
              <a:rPr lang="en-US" sz="1400" dirty="0" smtClean="0">
                <a:solidFill>
                  <a:srgbClr val="FFFF00"/>
                </a:solidFill>
                <a:latin typeface="Lucida Console" panose="020B0609040504020204" pitchFamily="49" charset="0"/>
              </a:rPr>
              <a:t>(</a:t>
            </a:r>
            <a:r>
              <a:rPr lang="en-US" sz="1400" dirty="0" err="1" smtClean="0">
                <a:solidFill>
                  <a:srgbClr val="FFFF00"/>
                </a:solidFill>
                <a:latin typeface="Lucida Console" panose="020B0609040504020204" pitchFamily="49" charset="0"/>
              </a:rPr>
              <a:t>dnu</a:t>
            </a:r>
            <a:r>
              <a:rPr lang="en-US" sz="1400" dirty="0" smtClean="0">
                <a:solidFill>
                  <a:srgbClr val="FFFF00"/>
                </a:solidFill>
                <a:latin typeface="Lucida Console" panose="020B0609040504020204" pitchFamily="49" charset="0"/>
              </a:rPr>
              <a:t> “??”)</a:t>
            </a:r>
            <a:br>
              <a:rPr lang="en-US" sz="1400" dirty="0" smtClean="0">
                <a:solidFill>
                  <a:srgbClr val="FFFF00"/>
                </a:solidFill>
                <a:latin typeface="Lucida Console" panose="020B0609040504020204" pitchFamily="49" charset="0"/>
              </a:rPr>
            </a:br>
            <a:r>
              <a:rPr lang="en-US" sz="1400" dirty="0" smtClean="0">
                <a:solidFill>
                  <a:srgbClr val="FFFF00"/>
                </a:solidFill>
                <a:latin typeface="Lucida Console" panose="020B0609040504020204" pitchFamily="49" charset="0"/>
              </a:rPr>
              <a:t>REM Then flash </a:t>
            </a:r>
            <a:r>
              <a:rPr lang="en-US" sz="1400" dirty="0">
                <a:solidFill>
                  <a:srgbClr val="FFFF00"/>
                </a:solidFill>
                <a:latin typeface="Lucida Console" panose="020B0609040504020204" pitchFamily="49" charset="0"/>
              </a:rPr>
              <a:t>the </a:t>
            </a:r>
            <a:r>
              <a:rPr lang="en-US" sz="1400" dirty="0" smtClean="0">
                <a:solidFill>
                  <a:srgbClr val="FFFF00"/>
                </a:solidFill>
                <a:latin typeface="Lucida Console" panose="020B0609040504020204" pitchFamily="49" charset="0"/>
              </a:rPr>
              <a:t>bootloader first</a:t>
            </a:r>
            <a:r>
              <a:rPr lang="en-US" sz="1400" dirty="0">
                <a:solidFill>
                  <a:srgbClr val="FFFF00"/>
                </a:solidFill>
                <a:latin typeface="Lucida Console" panose="020B0609040504020204" pitchFamily="49" charset="0"/>
              </a:rPr>
              <a:t/>
            </a:r>
            <a:br>
              <a:rPr lang="en-US" sz="1400" dirty="0">
                <a:solidFill>
                  <a:srgbClr val="FFFF00"/>
                </a:solidFill>
                <a:latin typeface="Lucida Console" panose="020B0609040504020204" pitchFamily="49" charset="0"/>
              </a:rPr>
            </a:br>
            <a:r>
              <a:rPr lang="en-US" sz="1400" dirty="0">
                <a:solidFill>
                  <a:srgbClr val="FFFF00"/>
                </a:solidFill>
                <a:latin typeface="Lucida Console" panose="020B0609040504020204" pitchFamily="49" charset="0"/>
              </a:rPr>
              <a:t>esptool.py --port </a:t>
            </a:r>
            <a:r>
              <a:rPr lang="en-US" sz="1400" dirty="0" smtClean="0">
                <a:solidFill>
                  <a:srgbClr val="FFFF00"/>
                </a:solidFill>
                <a:latin typeface="Lucida Console" panose="020B0609040504020204" pitchFamily="49" charset="0"/>
              </a:rPr>
              <a:t>COM?? </a:t>
            </a:r>
            <a:r>
              <a:rPr lang="en-US" sz="1400" dirty="0" err="1">
                <a:solidFill>
                  <a:srgbClr val="FFFF00"/>
                </a:solidFill>
                <a:latin typeface="Lucida Console" panose="020B0609040504020204" pitchFamily="49" charset="0"/>
              </a:rPr>
              <a:t>write_flash</a:t>
            </a:r>
            <a:r>
              <a:rPr lang="en-US" sz="1400" dirty="0">
                <a:solidFill>
                  <a:srgbClr val="FFFF00"/>
                </a:solidFill>
                <a:latin typeface="Lucida Console" panose="020B0609040504020204" pitchFamily="49" charset="0"/>
              </a:rPr>
              <a:t> 0x0 ./</a:t>
            </a:r>
            <a:r>
              <a:rPr lang="en-US" sz="1400" dirty="0" smtClean="0">
                <a:solidFill>
                  <a:srgbClr val="FFFF00"/>
                </a:solidFill>
                <a:latin typeface="Lucida Console" panose="020B0609040504020204" pitchFamily="49" charset="0"/>
              </a:rPr>
              <a:t>esp32_bootloader_v4.bin</a:t>
            </a:r>
            <a:br>
              <a:rPr lang="en-US" sz="1400" dirty="0" smtClean="0">
                <a:solidFill>
                  <a:srgbClr val="FFFF00"/>
                </a:solidFill>
                <a:latin typeface="Lucida Console" panose="020B0609040504020204" pitchFamily="49" charset="0"/>
              </a:rPr>
            </a:br>
            <a:r>
              <a:rPr lang="en-US" sz="1400" dirty="0" smtClean="0">
                <a:solidFill>
                  <a:srgbClr val="FFFF00"/>
                </a:solidFill>
                <a:latin typeface="Lucida Console" panose="020B0609040504020204" pitchFamily="49" charset="0"/>
              </a:rPr>
              <a:t>REM Then flash the </a:t>
            </a:r>
            <a:r>
              <a:rPr lang="en-US" sz="1400" dirty="0">
                <a:solidFill>
                  <a:srgbClr val="FFFF00"/>
                </a:solidFill>
                <a:latin typeface="Lucida Console" panose="020B0609040504020204" pitchFamily="49" charset="0"/>
              </a:rPr>
              <a:t>WLED software itself</a:t>
            </a:r>
            <a:br>
              <a:rPr lang="en-US" sz="1400" dirty="0">
                <a:solidFill>
                  <a:srgbClr val="FFFF00"/>
                </a:solidFill>
                <a:latin typeface="Lucida Console" panose="020B0609040504020204" pitchFamily="49" charset="0"/>
              </a:rPr>
            </a:br>
            <a:r>
              <a:rPr lang="en-US" sz="1400" dirty="0">
                <a:solidFill>
                  <a:srgbClr val="FFFF00"/>
                </a:solidFill>
                <a:latin typeface="Lucida Console" panose="020B0609040504020204" pitchFamily="49" charset="0"/>
              </a:rPr>
              <a:t>esptool.py --port </a:t>
            </a:r>
            <a:r>
              <a:rPr lang="en-US" sz="1400" dirty="0" smtClean="0">
                <a:solidFill>
                  <a:srgbClr val="FFFF00"/>
                </a:solidFill>
                <a:latin typeface="Lucida Console" panose="020B0609040504020204" pitchFamily="49" charset="0"/>
              </a:rPr>
              <a:t>COM?? </a:t>
            </a:r>
            <a:r>
              <a:rPr lang="en-US" sz="1400" dirty="0" err="1">
                <a:solidFill>
                  <a:srgbClr val="FFFF00"/>
                </a:solidFill>
                <a:latin typeface="Lucida Console" panose="020B0609040504020204" pitchFamily="49" charset="0"/>
              </a:rPr>
              <a:t>write_flash</a:t>
            </a:r>
            <a:r>
              <a:rPr lang="en-US" sz="1400" dirty="0">
                <a:solidFill>
                  <a:srgbClr val="FFFF00"/>
                </a:solidFill>
                <a:latin typeface="Lucida Console" panose="020B0609040504020204" pitchFamily="49" charset="0"/>
              </a:rPr>
              <a:t> 0x10000 ./</a:t>
            </a:r>
            <a:r>
              <a:rPr lang="en-US" sz="1400" dirty="0" smtClean="0">
                <a:solidFill>
                  <a:srgbClr val="FFFF00"/>
                </a:solidFill>
                <a:latin typeface="Lucida Console" panose="020B0609040504020204" pitchFamily="49" charset="0"/>
              </a:rPr>
              <a:t>WLED_0.13.1_ESP32.bin</a:t>
            </a:r>
          </a:p>
        </p:txBody>
      </p:sp>
      <p:sp>
        <p:nvSpPr>
          <p:cNvPr id="2" name="Title 1"/>
          <p:cNvSpPr>
            <a:spLocks noGrp="1"/>
          </p:cNvSpPr>
          <p:nvPr>
            <p:ph type="title"/>
          </p:nvPr>
        </p:nvSpPr>
        <p:spPr>
          <a:xfrm>
            <a:off x="457200" y="274638"/>
            <a:ext cx="8229600" cy="563562"/>
          </a:xfrm>
        </p:spPr>
        <p:txBody>
          <a:bodyPr/>
          <a:lstStyle/>
          <a:p>
            <a:r>
              <a:rPr lang="en-US" sz="3200" dirty="0" smtClean="0"/>
              <a:t>WLED: Windows with Python3</a:t>
            </a:r>
            <a:endParaRPr lang="en-US" sz="3200" dirty="0"/>
          </a:p>
        </p:txBody>
      </p:sp>
    </p:spTree>
    <p:extLst>
      <p:ext uri="{BB962C8B-B14F-4D97-AF65-F5344CB8AC3E}">
        <p14:creationId xmlns:p14="http://schemas.microsoft.com/office/powerpoint/2010/main" val="61709846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63562"/>
          </a:xfrm>
        </p:spPr>
        <p:txBody>
          <a:bodyPr/>
          <a:lstStyle/>
          <a:p>
            <a:r>
              <a:rPr lang="en-US" sz="4400" dirty="0" smtClean="0"/>
              <a:t>WLED – </a:t>
            </a:r>
            <a:r>
              <a:rPr lang="en-US" sz="4400" dirty="0" smtClean="0"/>
              <a:t>LED PINS</a:t>
            </a:r>
            <a:endParaRPr lang="en-US" sz="4400" dirty="0"/>
          </a:p>
        </p:txBody>
      </p:sp>
      <p:sp>
        <p:nvSpPr>
          <p:cNvPr id="3" name="Content Placeholder 2"/>
          <p:cNvSpPr>
            <a:spLocks noGrp="1"/>
          </p:cNvSpPr>
          <p:nvPr>
            <p:ph idx="1"/>
          </p:nvPr>
        </p:nvSpPr>
        <p:spPr>
          <a:xfrm>
            <a:off x="457200" y="1143000"/>
            <a:ext cx="3352800" cy="5410200"/>
          </a:xfrm>
        </p:spPr>
        <p:txBody>
          <a:bodyPr>
            <a:normAutofit fontScale="85000" lnSpcReduction="20000"/>
          </a:bodyPr>
          <a:lstStyle/>
          <a:p>
            <a:pPr>
              <a:spcBef>
                <a:spcPts val="1200"/>
              </a:spcBef>
            </a:pPr>
            <a:r>
              <a:rPr lang="en-US" dirty="0" smtClean="0"/>
              <a:t>WLED is configured to use certain hardware defaults for the ESP-32 processor</a:t>
            </a:r>
            <a:endParaRPr lang="en-US" dirty="0" smtClean="0">
              <a:solidFill>
                <a:srgbClr val="FFFF00"/>
              </a:solidFill>
            </a:endParaRPr>
          </a:p>
          <a:p>
            <a:pPr>
              <a:spcBef>
                <a:spcPts val="1200"/>
              </a:spcBef>
            </a:pPr>
            <a:r>
              <a:rPr lang="en-US" dirty="0" smtClean="0"/>
              <a:t>You will need to either change the GPIO pin used to DIN to your LED strip, or update the GPIO pin in the settings dialog on the web UI</a:t>
            </a:r>
            <a:endParaRPr lang="en-US" dirty="0" smtClean="0"/>
          </a:p>
          <a:p>
            <a:pPr>
              <a:spcBef>
                <a:spcPts val="1200"/>
              </a:spcBef>
            </a:pPr>
            <a:r>
              <a:rPr lang="en-US" dirty="0" smtClean="0"/>
              <a:t>Either will work!</a:t>
            </a:r>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38600" y="1143000"/>
            <a:ext cx="1905000" cy="38512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Straight Arrow Connector 4"/>
          <p:cNvCxnSpPr/>
          <p:nvPr/>
        </p:nvCxnSpPr>
        <p:spPr>
          <a:xfrm flipH="1">
            <a:off x="5948901" y="3723971"/>
            <a:ext cx="1183378" cy="0"/>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6" name="Rectangle 5"/>
          <p:cNvSpPr/>
          <p:nvPr/>
        </p:nvSpPr>
        <p:spPr>
          <a:xfrm>
            <a:off x="7132279" y="3705934"/>
            <a:ext cx="1600200" cy="769441"/>
          </a:xfrm>
          <a:prstGeom prst="rect">
            <a:avLst/>
          </a:prstGeom>
          <a:solidFill>
            <a:srgbClr val="000066"/>
          </a:solidFill>
          <a:ln w="19050">
            <a:solidFill>
              <a:srgbClr val="FF0000"/>
            </a:solidFill>
          </a:ln>
        </p:spPr>
        <p:txBody>
          <a:bodyPr wrap="square">
            <a:spAutoFit/>
          </a:bodyPr>
          <a:lstStyle/>
          <a:p>
            <a:r>
              <a:rPr lang="en-US" sz="1100" b="1" dirty="0" smtClean="0">
                <a:solidFill>
                  <a:schemeClr val="bg1"/>
                </a:solidFill>
                <a:latin typeface="Arial" panose="020B0604020202020204" pitchFamily="34" charset="0"/>
                <a:cs typeface="Arial" panose="020B0604020202020204" pitchFamily="34" charset="0"/>
              </a:rPr>
              <a:t>WE USE GPIO5 FOR SKETCH#3; THIS IS HOW YOUR BOARD IS WIRED NOW</a:t>
            </a:r>
            <a:endParaRPr lang="en-US" sz="1100" b="1" dirty="0">
              <a:solidFill>
                <a:schemeClr val="bg1"/>
              </a:solidFill>
              <a:latin typeface="Arial" panose="020B0604020202020204" pitchFamily="34" charset="0"/>
              <a:cs typeface="Arial" panose="020B0604020202020204" pitchFamily="34" charset="0"/>
            </a:endParaRPr>
          </a:p>
        </p:txBody>
      </p:sp>
      <p:sp>
        <p:nvSpPr>
          <p:cNvPr id="9" name="Rectangle 8"/>
          <p:cNvSpPr/>
          <p:nvPr/>
        </p:nvSpPr>
        <p:spPr>
          <a:xfrm>
            <a:off x="7132279" y="1941445"/>
            <a:ext cx="1600200" cy="1446550"/>
          </a:xfrm>
          <a:prstGeom prst="rect">
            <a:avLst/>
          </a:prstGeom>
          <a:solidFill>
            <a:srgbClr val="000066"/>
          </a:solidFill>
          <a:ln w="19050">
            <a:solidFill>
              <a:srgbClr val="FFFF00"/>
            </a:solidFill>
          </a:ln>
        </p:spPr>
        <p:txBody>
          <a:bodyPr wrap="square">
            <a:spAutoFit/>
          </a:bodyPr>
          <a:lstStyle/>
          <a:p>
            <a:r>
              <a:rPr lang="en-US" sz="1100" b="1" dirty="0" smtClean="0">
                <a:solidFill>
                  <a:schemeClr val="bg1"/>
                </a:solidFill>
                <a:latin typeface="Arial" panose="020B0604020202020204" pitchFamily="34" charset="0"/>
                <a:cs typeface="Arial" panose="020B0604020202020204" pitchFamily="34" charset="0"/>
              </a:rPr>
              <a:t>WLED IS SET TO USE GPIO16 BY DEFAULT. </a:t>
            </a:r>
          </a:p>
          <a:p>
            <a:r>
              <a:rPr lang="en-US" sz="1100" b="1" dirty="0" smtClean="0">
                <a:solidFill>
                  <a:schemeClr val="bg1"/>
                </a:solidFill>
                <a:latin typeface="Arial" panose="020B0604020202020204" pitchFamily="34" charset="0"/>
                <a:cs typeface="Arial" panose="020B0604020202020204" pitchFamily="34" charset="0"/>
              </a:rPr>
              <a:t>MOVE LED DATA DIN JUMPER TO THIS PIN TO RECONFIGURE BOARD</a:t>
            </a:r>
            <a:endParaRPr lang="en-US" sz="1100" b="1" dirty="0">
              <a:solidFill>
                <a:schemeClr val="bg1"/>
              </a:solidFill>
              <a:latin typeface="Arial" panose="020B0604020202020204" pitchFamily="34" charset="0"/>
              <a:cs typeface="Arial" panose="020B0604020202020204" pitchFamily="34" charset="0"/>
            </a:endParaRPr>
          </a:p>
        </p:txBody>
      </p:sp>
      <p:cxnSp>
        <p:nvCxnSpPr>
          <p:cNvPr id="10" name="Straight Arrow Connector 9"/>
          <p:cNvCxnSpPr/>
          <p:nvPr/>
        </p:nvCxnSpPr>
        <p:spPr>
          <a:xfrm flipH="1">
            <a:off x="5948901" y="3360241"/>
            <a:ext cx="1183378" cy="0"/>
          </a:xfrm>
          <a:prstGeom prst="straightConnector1">
            <a:avLst/>
          </a:prstGeom>
          <a:ln w="57150">
            <a:solidFill>
              <a:srgbClr val="FFFF00"/>
            </a:solidFill>
            <a:tailEnd type="arrow"/>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3810000" y="5251837"/>
            <a:ext cx="4572000" cy="830997"/>
          </a:xfrm>
          <a:prstGeom prst="rect">
            <a:avLst/>
          </a:prstGeom>
          <a:solidFill>
            <a:srgbClr val="000066"/>
          </a:solidFill>
          <a:ln w="28575">
            <a:solidFill>
              <a:srgbClr val="FFFF00"/>
            </a:solidFill>
          </a:ln>
        </p:spPr>
        <p:txBody>
          <a:bodyPr wrap="square">
            <a:spAutoFit/>
          </a:bodyPr>
          <a:lstStyle/>
          <a:p>
            <a:r>
              <a:rPr lang="en-US" sz="1600" b="1" dirty="0" smtClean="0">
                <a:solidFill>
                  <a:srgbClr val="FFFF00"/>
                </a:solidFill>
                <a:latin typeface="Arial" panose="020B0604020202020204" pitchFamily="34" charset="0"/>
                <a:cs typeface="Arial" panose="020B0604020202020204" pitchFamily="34" charset="0"/>
              </a:rPr>
              <a:t>YOU MUST EITHER MOVE THE DIN JUMPER TO GPIO16 OR UPDATE THE SOFTWARE  SETTING!</a:t>
            </a:r>
            <a:endParaRPr lang="en-US" sz="1600" b="1" dirty="0">
              <a:solidFill>
                <a:srgbClr val="FFFF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1294259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24200" y="914400"/>
            <a:ext cx="2358968" cy="5105400"/>
          </a:xfrm>
          <a:prstGeom prst="rect">
            <a:avLst/>
          </a:prstGeom>
        </p:spPr>
      </p:pic>
      <p:sp>
        <p:nvSpPr>
          <p:cNvPr id="2" name="Title 1"/>
          <p:cNvSpPr>
            <a:spLocks noGrp="1"/>
          </p:cNvSpPr>
          <p:nvPr>
            <p:ph type="title"/>
          </p:nvPr>
        </p:nvSpPr>
        <p:spPr>
          <a:xfrm>
            <a:off x="457200" y="274638"/>
            <a:ext cx="8229600" cy="563562"/>
          </a:xfrm>
        </p:spPr>
        <p:txBody>
          <a:bodyPr/>
          <a:lstStyle/>
          <a:p>
            <a:r>
              <a:rPr lang="en-US" sz="4400" dirty="0" smtClean="0"/>
              <a:t>WLED – </a:t>
            </a:r>
            <a:r>
              <a:rPr lang="en-US" sz="4400" dirty="0" smtClean="0"/>
              <a:t>GPIO SETTING</a:t>
            </a:r>
            <a:endParaRPr lang="en-US" sz="4400" dirty="0"/>
          </a:p>
        </p:txBody>
      </p:sp>
      <p:sp>
        <p:nvSpPr>
          <p:cNvPr id="3" name="Content Placeholder 2"/>
          <p:cNvSpPr>
            <a:spLocks noGrp="1"/>
          </p:cNvSpPr>
          <p:nvPr>
            <p:ph idx="1"/>
          </p:nvPr>
        </p:nvSpPr>
        <p:spPr>
          <a:xfrm>
            <a:off x="457200" y="1143000"/>
            <a:ext cx="2590800" cy="5410200"/>
          </a:xfrm>
        </p:spPr>
        <p:txBody>
          <a:bodyPr anchor="ctr">
            <a:normAutofit fontScale="55000" lnSpcReduction="20000"/>
          </a:bodyPr>
          <a:lstStyle/>
          <a:p>
            <a:pPr>
              <a:spcBef>
                <a:spcPts val="1200"/>
              </a:spcBef>
            </a:pPr>
            <a:r>
              <a:rPr lang="en-US" b="1" dirty="0" smtClean="0"/>
              <a:t>WLED is configured to use certain hardware defaults for the ESP-32 processor</a:t>
            </a:r>
            <a:endParaRPr lang="en-US" b="1" dirty="0" smtClean="0">
              <a:solidFill>
                <a:srgbClr val="FFFF00"/>
              </a:solidFill>
            </a:endParaRPr>
          </a:p>
          <a:p>
            <a:pPr>
              <a:spcBef>
                <a:spcPts val="1200"/>
              </a:spcBef>
            </a:pPr>
            <a:r>
              <a:rPr lang="en-US" b="1" dirty="0" smtClean="0"/>
              <a:t>You can change the GPIO pin used for the LED DIN data line in the LED settings screen (Configuration-&gt;LED Settings)</a:t>
            </a:r>
          </a:p>
          <a:p>
            <a:pPr>
              <a:spcBef>
                <a:spcPts val="1200"/>
              </a:spcBef>
            </a:pPr>
            <a:r>
              <a:rPr lang="en-US" b="1" dirty="0" smtClean="0"/>
              <a:t>Beware that GPIO pins may be </a:t>
            </a:r>
            <a:r>
              <a:rPr lang="en-US" b="1" i="1" dirty="0" smtClean="0"/>
              <a:t>named</a:t>
            </a:r>
            <a:r>
              <a:rPr lang="en-US" b="1" dirty="0" smtClean="0"/>
              <a:t> differently on different boards! Always verify using the pinout diagram for your board!</a:t>
            </a:r>
            <a:endParaRPr lang="en-US" b="1" dirty="0"/>
          </a:p>
        </p:txBody>
      </p:sp>
      <p:sp>
        <p:nvSpPr>
          <p:cNvPr id="9" name="Rectangle 8"/>
          <p:cNvSpPr/>
          <p:nvPr/>
        </p:nvSpPr>
        <p:spPr>
          <a:xfrm>
            <a:off x="6638677" y="3390037"/>
            <a:ext cx="1981200" cy="1754326"/>
          </a:xfrm>
          <a:prstGeom prst="rect">
            <a:avLst/>
          </a:prstGeom>
          <a:solidFill>
            <a:srgbClr val="000066"/>
          </a:solidFill>
          <a:ln w="19050">
            <a:solidFill>
              <a:srgbClr val="FFFF00"/>
            </a:solidFill>
          </a:ln>
        </p:spPr>
        <p:txBody>
          <a:bodyPr wrap="square">
            <a:spAutoFit/>
          </a:bodyPr>
          <a:lstStyle/>
          <a:p>
            <a:r>
              <a:rPr lang="en-US" b="1" dirty="0" smtClean="0">
                <a:solidFill>
                  <a:schemeClr val="bg1"/>
                </a:solidFill>
                <a:latin typeface="Arial" panose="020B0604020202020204" pitchFamily="34" charset="0"/>
                <a:cs typeface="Arial" panose="020B0604020202020204" pitchFamily="34" charset="0"/>
              </a:rPr>
              <a:t>This setting must match the </a:t>
            </a:r>
            <a:r>
              <a:rPr lang="en-US" b="1" u="sng" dirty="0" smtClean="0">
                <a:solidFill>
                  <a:schemeClr val="bg1"/>
                </a:solidFill>
                <a:latin typeface="Arial" panose="020B0604020202020204" pitchFamily="34" charset="0"/>
                <a:cs typeface="Arial" panose="020B0604020202020204" pitchFamily="34" charset="0"/>
              </a:rPr>
              <a:t>GPIO</a:t>
            </a:r>
            <a:r>
              <a:rPr lang="en-US" b="1" dirty="0" smtClean="0">
                <a:solidFill>
                  <a:schemeClr val="bg1"/>
                </a:solidFill>
                <a:latin typeface="Arial" panose="020B0604020202020204" pitchFamily="34" charset="0"/>
                <a:cs typeface="Arial" panose="020B0604020202020204" pitchFamily="34" charset="0"/>
              </a:rPr>
              <a:t> pin that the DIN data line to the LED strip is connected to!</a:t>
            </a:r>
            <a:endParaRPr lang="en-US" b="1" dirty="0">
              <a:solidFill>
                <a:schemeClr val="bg1"/>
              </a:solidFill>
              <a:latin typeface="Arial" panose="020B0604020202020204" pitchFamily="34" charset="0"/>
              <a:cs typeface="Arial" panose="020B0604020202020204" pitchFamily="34" charset="0"/>
            </a:endParaRPr>
          </a:p>
        </p:txBody>
      </p:sp>
      <p:cxnSp>
        <p:nvCxnSpPr>
          <p:cNvPr id="10" name="Straight Arrow Connector 9"/>
          <p:cNvCxnSpPr/>
          <p:nvPr/>
        </p:nvCxnSpPr>
        <p:spPr>
          <a:xfrm flipH="1">
            <a:off x="4724402" y="4267200"/>
            <a:ext cx="1904998" cy="0"/>
          </a:xfrm>
          <a:prstGeom prst="straightConnector1">
            <a:avLst/>
          </a:prstGeom>
          <a:ln w="57150">
            <a:solidFill>
              <a:srgbClr val="FFFF00"/>
            </a:solidFill>
            <a:tailEnd type="arrow"/>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5715000" y="5410200"/>
            <a:ext cx="3124200" cy="1077218"/>
          </a:xfrm>
          <a:prstGeom prst="rect">
            <a:avLst/>
          </a:prstGeom>
          <a:solidFill>
            <a:srgbClr val="000066"/>
          </a:solidFill>
          <a:ln w="28575">
            <a:solidFill>
              <a:srgbClr val="FFFF00"/>
            </a:solidFill>
          </a:ln>
        </p:spPr>
        <p:txBody>
          <a:bodyPr wrap="square">
            <a:spAutoFit/>
          </a:bodyPr>
          <a:lstStyle/>
          <a:p>
            <a:r>
              <a:rPr lang="en-US" sz="1600" b="1" dirty="0" smtClean="0">
                <a:solidFill>
                  <a:srgbClr val="FFFF00"/>
                </a:solidFill>
                <a:latin typeface="Arial" panose="020B0604020202020204" pitchFamily="34" charset="0"/>
                <a:cs typeface="Arial" panose="020B0604020202020204" pitchFamily="34" charset="0"/>
              </a:rPr>
              <a:t>Modify your LED settings screen to match the above if you want to use the existing class configuration of GPIO5</a:t>
            </a:r>
            <a:endParaRPr lang="en-US" sz="1600" b="1" dirty="0">
              <a:solidFill>
                <a:srgbClr val="FFFF00"/>
              </a:solidFill>
              <a:latin typeface="Arial" panose="020B0604020202020204" pitchFamily="34" charset="0"/>
              <a:cs typeface="Arial" panose="020B0604020202020204" pitchFamily="34" charset="0"/>
            </a:endParaRPr>
          </a:p>
        </p:txBody>
      </p:sp>
      <p:sp>
        <p:nvSpPr>
          <p:cNvPr id="14" name="Rectangle 13"/>
          <p:cNvSpPr/>
          <p:nvPr/>
        </p:nvSpPr>
        <p:spPr>
          <a:xfrm>
            <a:off x="5716988" y="2895600"/>
            <a:ext cx="1981200" cy="400110"/>
          </a:xfrm>
          <a:prstGeom prst="rect">
            <a:avLst/>
          </a:prstGeom>
          <a:solidFill>
            <a:srgbClr val="000066"/>
          </a:solidFill>
          <a:ln w="19050">
            <a:solidFill>
              <a:srgbClr val="92D050"/>
            </a:solidFill>
          </a:ln>
        </p:spPr>
        <p:txBody>
          <a:bodyPr wrap="square">
            <a:spAutoFit/>
          </a:bodyPr>
          <a:lstStyle/>
          <a:p>
            <a:r>
              <a:rPr lang="en-US" sz="1000" b="1" dirty="0" smtClean="0">
                <a:solidFill>
                  <a:srgbClr val="92D050"/>
                </a:solidFill>
                <a:latin typeface="Arial" panose="020B0604020202020204" pitchFamily="34" charset="0"/>
                <a:cs typeface="Arial" panose="020B0604020202020204" pitchFamily="34" charset="0"/>
              </a:rPr>
              <a:t>Note: Nearly all strips are WS281x</a:t>
            </a:r>
            <a:endParaRPr lang="en-US" sz="1000" b="1" dirty="0">
              <a:solidFill>
                <a:srgbClr val="92D050"/>
              </a:solidFill>
              <a:latin typeface="Arial" panose="020B0604020202020204" pitchFamily="34" charset="0"/>
              <a:cs typeface="Arial" panose="020B0604020202020204" pitchFamily="34" charset="0"/>
            </a:endParaRPr>
          </a:p>
        </p:txBody>
      </p:sp>
      <p:sp>
        <p:nvSpPr>
          <p:cNvPr id="15" name="Rectangle 14"/>
          <p:cNvSpPr/>
          <p:nvPr/>
        </p:nvSpPr>
        <p:spPr>
          <a:xfrm>
            <a:off x="6629400" y="1905000"/>
            <a:ext cx="1981200" cy="707886"/>
          </a:xfrm>
          <a:prstGeom prst="rect">
            <a:avLst/>
          </a:prstGeom>
          <a:solidFill>
            <a:srgbClr val="000066"/>
          </a:solidFill>
          <a:ln w="19050">
            <a:solidFill>
              <a:srgbClr val="92D050"/>
            </a:solidFill>
          </a:ln>
        </p:spPr>
        <p:txBody>
          <a:bodyPr wrap="square">
            <a:spAutoFit/>
          </a:bodyPr>
          <a:lstStyle/>
          <a:p>
            <a:r>
              <a:rPr lang="en-US" sz="1000" b="1" dirty="0" smtClean="0">
                <a:solidFill>
                  <a:srgbClr val="92D050"/>
                </a:solidFill>
                <a:latin typeface="Arial" panose="020B0604020202020204" pitchFamily="34" charset="0"/>
                <a:cs typeface="Arial" panose="020B0604020202020204" pitchFamily="34" charset="0"/>
              </a:rPr>
              <a:t>Enabling automatic brightness limiting is highly recommended with your 2A power supplies!</a:t>
            </a:r>
            <a:endParaRPr lang="en-US" sz="1000" b="1" dirty="0">
              <a:solidFill>
                <a:srgbClr val="92D050"/>
              </a:solidFill>
              <a:latin typeface="Arial" panose="020B0604020202020204" pitchFamily="34" charset="0"/>
              <a:cs typeface="Arial" panose="020B0604020202020204" pitchFamily="34" charset="0"/>
            </a:endParaRPr>
          </a:p>
        </p:txBody>
      </p:sp>
      <p:cxnSp>
        <p:nvCxnSpPr>
          <p:cNvPr id="16" name="Straight Arrow Connector 15"/>
          <p:cNvCxnSpPr>
            <a:stCxn id="14" idx="1"/>
          </p:cNvCxnSpPr>
          <p:nvPr/>
        </p:nvCxnSpPr>
        <p:spPr>
          <a:xfrm flipH="1">
            <a:off x="4764489" y="3095655"/>
            <a:ext cx="952499" cy="638145"/>
          </a:xfrm>
          <a:prstGeom prst="straightConnector1">
            <a:avLst/>
          </a:prstGeom>
          <a:ln w="38100">
            <a:solidFill>
              <a:srgbClr val="92D050"/>
            </a:solidFill>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15" idx="1"/>
          </p:cNvCxnSpPr>
          <p:nvPr/>
        </p:nvCxnSpPr>
        <p:spPr>
          <a:xfrm flipH="1">
            <a:off x="5223512" y="2258943"/>
            <a:ext cx="1405888" cy="587836"/>
          </a:xfrm>
          <a:prstGeom prst="straightConnector1">
            <a:avLst/>
          </a:prstGeom>
          <a:ln w="38100">
            <a:solidFill>
              <a:srgbClr val="92D05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9571704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63562"/>
          </a:xfrm>
        </p:spPr>
        <p:txBody>
          <a:bodyPr/>
          <a:lstStyle/>
          <a:p>
            <a:r>
              <a:rPr lang="en-US" sz="4400" dirty="0" smtClean="0"/>
              <a:t>WLED – Getting Started</a:t>
            </a:r>
            <a:endParaRPr lang="en-US" sz="4400" dirty="0"/>
          </a:p>
        </p:txBody>
      </p:sp>
      <p:sp>
        <p:nvSpPr>
          <p:cNvPr id="3" name="Content Placeholder 2"/>
          <p:cNvSpPr>
            <a:spLocks noGrp="1"/>
          </p:cNvSpPr>
          <p:nvPr>
            <p:ph idx="1"/>
          </p:nvPr>
        </p:nvSpPr>
        <p:spPr>
          <a:xfrm>
            <a:off x="457200" y="1143000"/>
            <a:ext cx="8229600" cy="5410200"/>
          </a:xfrm>
        </p:spPr>
        <p:txBody>
          <a:bodyPr>
            <a:normAutofit fontScale="85000" lnSpcReduction="10000"/>
          </a:bodyPr>
          <a:lstStyle/>
          <a:p>
            <a:pPr>
              <a:spcBef>
                <a:spcPts val="1200"/>
              </a:spcBef>
            </a:pPr>
            <a:r>
              <a:rPr lang="en-US" dirty="0"/>
              <a:t>Introductory instructions are at </a:t>
            </a:r>
            <a:r>
              <a:rPr lang="en-US" dirty="0">
                <a:solidFill>
                  <a:srgbClr val="FFFF00"/>
                </a:solidFill>
              </a:rPr>
              <a:t>https://kno.wled.ge/basics/getting-started</a:t>
            </a:r>
            <a:r>
              <a:rPr lang="en-US" dirty="0" smtClean="0">
                <a:solidFill>
                  <a:srgbClr val="FFFF00"/>
                </a:solidFill>
              </a:rPr>
              <a:t>/</a:t>
            </a:r>
          </a:p>
          <a:p>
            <a:pPr>
              <a:spcBef>
                <a:spcPts val="1200"/>
              </a:spcBef>
            </a:pPr>
            <a:r>
              <a:rPr lang="en-US" dirty="0" smtClean="0"/>
              <a:t>Default </a:t>
            </a:r>
            <a:r>
              <a:rPr lang="en-US" dirty="0" err="1" smtClean="0"/>
              <a:t>WiFi</a:t>
            </a:r>
            <a:r>
              <a:rPr lang="en-US" dirty="0" smtClean="0"/>
              <a:t> SSID on startup is WLED-AP</a:t>
            </a:r>
          </a:p>
          <a:p>
            <a:pPr>
              <a:spcBef>
                <a:spcPts val="1200"/>
              </a:spcBef>
            </a:pPr>
            <a:r>
              <a:rPr lang="en-US" dirty="0" smtClean="0"/>
              <a:t>Default </a:t>
            </a:r>
            <a:r>
              <a:rPr lang="en-US" dirty="0" err="1" smtClean="0"/>
              <a:t>WiFi</a:t>
            </a:r>
            <a:r>
              <a:rPr lang="en-US" dirty="0" smtClean="0"/>
              <a:t> password is wled1234</a:t>
            </a:r>
          </a:p>
          <a:p>
            <a:pPr>
              <a:spcBef>
                <a:spcPts val="1200"/>
              </a:spcBef>
            </a:pPr>
            <a:r>
              <a:rPr lang="en-US" dirty="0" smtClean="0"/>
              <a:t>Once you connect, you should automagically be taken to the main WLED page on your ESP32</a:t>
            </a:r>
          </a:p>
          <a:p>
            <a:pPr>
              <a:spcBef>
                <a:spcPts val="1200"/>
              </a:spcBef>
            </a:pPr>
            <a:r>
              <a:rPr lang="en-US" dirty="0" smtClean="0"/>
              <a:t>Click on “WIFI SETTINGS”; Change “AP SSID” and “AP password” to personalize your WLED controller; “Save and Connect” </a:t>
            </a:r>
            <a:r>
              <a:rPr lang="en-US" b="1" u="sng" dirty="0" smtClean="0">
                <a:solidFill>
                  <a:srgbClr val="FFFF00"/>
                </a:solidFill>
              </a:rPr>
              <a:t>DO </a:t>
            </a:r>
            <a:r>
              <a:rPr lang="en-US" b="1" u="sng" dirty="0" smtClean="0">
                <a:solidFill>
                  <a:srgbClr val="FFFF00"/>
                </a:solidFill>
              </a:rPr>
              <a:t>NOT </a:t>
            </a:r>
            <a:r>
              <a:rPr lang="en-US" b="1" dirty="0" smtClean="0">
                <a:solidFill>
                  <a:srgbClr val="FFFF00"/>
                </a:solidFill>
              </a:rPr>
              <a:t>connect your controller to a local </a:t>
            </a:r>
            <a:r>
              <a:rPr lang="en-US" b="1" dirty="0" err="1" smtClean="0">
                <a:solidFill>
                  <a:srgbClr val="FFFF00"/>
                </a:solidFill>
              </a:rPr>
              <a:t>wifi</a:t>
            </a:r>
            <a:r>
              <a:rPr lang="en-US" b="1" dirty="0" smtClean="0">
                <a:solidFill>
                  <a:srgbClr val="FFFF00"/>
                </a:solidFill>
              </a:rPr>
              <a:t> net at this time</a:t>
            </a:r>
            <a:r>
              <a:rPr lang="en-US" b="1" dirty="0" smtClean="0">
                <a:solidFill>
                  <a:srgbClr val="FFFF00"/>
                </a:solidFill>
              </a:rPr>
              <a:t>!</a:t>
            </a:r>
            <a:endParaRPr lang="en-US" b="1" dirty="0" smtClean="0">
              <a:solidFill>
                <a:srgbClr val="FFFF00"/>
              </a:solidFill>
            </a:endParaRPr>
          </a:p>
          <a:p>
            <a:pPr>
              <a:spcBef>
                <a:spcPts val="1200"/>
              </a:spcBef>
            </a:pPr>
            <a:r>
              <a:rPr lang="en-US" dirty="0" smtClean="0"/>
              <a:t>Reconnect to your new ESP32 lamp controller, and check out the zillion and one options!</a:t>
            </a:r>
            <a:endParaRPr lang="en-US" dirty="0"/>
          </a:p>
        </p:txBody>
      </p:sp>
    </p:spTree>
    <p:extLst>
      <p:ext uri="{BB962C8B-B14F-4D97-AF65-F5344CB8AC3E}">
        <p14:creationId xmlns:p14="http://schemas.microsoft.com/office/powerpoint/2010/main" val="357838207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63562"/>
          </a:xfrm>
        </p:spPr>
        <p:txBody>
          <a:bodyPr/>
          <a:lstStyle/>
          <a:p>
            <a:r>
              <a:rPr lang="en-US" sz="4400" dirty="0" smtClean="0"/>
              <a:t>WLED – </a:t>
            </a:r>
            <a:r>
              <a:rPr lang="en-US" sz="4400" dirty="0" smtClean="0"/>
              <a:t>Going Further</a:t>
            </a:r>
            <a:endParaRPr lang="en-US" sz="4400" dirty="0"/>
          </a:p>
        </p:txBody>
      </p:sp>
      <p:sp>
        <p:nvSpPr>
          <p:cNvPr id="3" name="Content Placeholder 2"/>
          <p:cNvSpPr>
            <a:spLocks noGrp="1"/>
          </p:cNvSpPr>
          <p:nvPr>
            <p:ph idx="1"/>
          </p:nvPr>
        </p:nvSpPr>
        <p:spPr>
          <a:xfrm>
            <a:off x="457200" y="1143000"/>
            <a:ext cx="8229600" cy="5410200"/>
          </a:xfrm>
        </p:spPr>
        <p:txBody>
          <a:bodyPr>
            <a:normAutofit fontScale="85000" lnSpcReduction="10000"/>
          </a:bodyPr>
          <a:lstStyle/>
          <a:p>
            <a:pPr>
              <a:spcBef>
                <a:spcPts val="1200"/>
              </a:spcBef>
            </a:pPr>
            <a:r>
              <a:rPr lang="en-US" dirty="0" smtClean="0"/>
              <a:t>WLED is designed to be connected to a </a:t>
            </a:r>
            <a:r>
              <a:rPr lang="en-US" dirty="0" err="1" smtClean="0"/>
              <a:t>WiFi</a:t>
            </a:r>
            <a:r>
              <a:rPr lang="en-US" dirty="0" smtClean="0"/>
              <a:t> network. </a:t>
            </a:r>
            <a:r>
              <a:rPr lang="en-US" b="1" dirty="0" smtClean="0">
                <a:solidFill>
                  <a:srgbClr val="FFFF00"/>
                </a:solidFill>
              </a:rPr>
              <a:t>Once you configure the software to connect to </a:t>
            </a:r>
            <a:r>
              <a:rPr lang="en-US" b="1" dirty="0" err="1" smtClean="0">
                <a:solidFill>
                  <a:srgbClr val="FFFF00"/>
                </a:solidFill>
              </a:rPr>
              <a:t>WiFi</a:t>
            </a:r>
            <a:r>
              <a:rPr lang="en-US" b="1" dirty="0" smtClean="0">
                <a:solidFill>
                  <a:srgbClr val="FFFF00"/>
                </a:solidFill>
              </a:rPr>
              <a:t>, you will need the Android or iOS phone application WLED in order to reach the controller!</a:t>
            </a:r>
            <a:endParaRPr lang="en-US" b="1" dirty="0" smtClean="0">
              <a:solidFill>
                <a:srgbClr val="FFFF00"/>
              </a:solidFill>
            </a:endParaRPr>
          </a:p>
          <a:p>
            <a:pPr>
              <a:spcBef>
                <a:spcPts val="1200"/>
              </a:spcBef>
            </a:pPr>
            <a:r>
              <a:rPr lang="en-US" dirty="0" smtClean="0"/>
              <a:t>You can also reach the controller at the IP address assigned to it by your </a:t>
            </a:r>
            <a:r>
              <a:rPr lang="en-US" dirty="0" err="1" smtClean="0"/>
              <a:t>WiFi</a:t>
            </a:r>
            <a:r>
              <a:rPr lang="en-US" dirty="0" smtClean="0"/>
              <a:t> network, but figuring out what that assigned IP address is can be tricky. Best use the phone app instead.</a:t>
            </a:r>
            <a:endParaRPr lang="en-US" dirty="0" smtClean="0"/>
          </a:p>
          <a:p>
            <a:pPr>
              <a:spcBef>
                <a:spcPts val="1200"/>
              </a:spcBef>
            </a:pPr>
            <a:r>
              <a:rPr lang="en-US" dirty="0" smtClean="0"/>
              <a:t>Once connected to </a:t>
            </a:r>
            <a:r>
              <a:rPr lang="en-US" dirty="0" err="1" smtClean="0"/>
              <a:t>WiFi</a:t>
            </a:r>
            <a:r>
              <a:rPr lang="en-US" dirty="0" smtClean="0"/>
              <a:t>, you can enable Internet time sync which lets you configure schedules etc.</a:t>
            </a:r>
            <a:endParaRPr lang="en-US" b="1" dirty="0" smtClean="0">
              <a:solidFill>
                <a:srgbClr val="FFFF00"/>
              </a:solidFill>
            </a:endParaRPr>
          </a:p>
          <a:p>
            <a:pPr>
              <a:spcBef>
                <a:spcPts val="1200"/>
              </a:spcBef>
            </a:pPr>
            <a:r>
              <a:rPr lang="en-US" dirty="0" smtClean="0"/>
              <a:t>There is a wealth of </a:t>
            </a:r>
            <a:r>
              <a:rPr lang="en-US" dirty="0"/>
              <a:t>awesome information and ideas at </a:t>
            </a:r>
            <a:r>
              <a:rPr lang="en-US" dirty="0">
                <a:solidFill>
                  <a:srgbClr val="FFFF00"/>
                </a:solidFill>
              </a:rPr>
              <a:t>https://kno.wled.ge/basics/tutorials</a:t>
            </a:r>
            <a:r>
              <a:rPr lang="en-US" dirty="0" smtClean="0">
                <a:solidFill>
                  <a:srgbClr val="FFFF00"/>
                </a:solidFill>
              </a:rPr>
              <a:t>/ </a:t>
            </a:r>
            <a:endParaRPr lang="en-US" dirty="0">
              <a:solidFill>
                <a:srgbClr val="FFFF00"/>
              </a:solidFill>
            </a:endParaRPr>
          </a:p>
        </p:txBody>
      </p:sp>
    </p:spTree>
    <p:extLst>
      <p:ext uri="{BB962C8B-B14F-4D97-AF65-F5344CB8AC3E}">
        <p14:creationId xmlns:p14="http://schemas.microsoft.com/office/powerpoint/2010/main" val="389218333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096962"/>
          </a:xfrm>
        </p:spPr>
        <p:txBody>
          <a:bodyPr/>
          <a:lstStyle/>
          <a:p>
            <a:r>
              <a:rPr lang="en-US" sz="6000" dirty="0" smtClean="0">
                <a:solidFill>
                  <a:srgbClr val="FFFF00"/>
                </a:solidFill>
              </a:rPr>
              <a:t>ESP8266 Addenda</a:t>
            </a:r>
            <a:endParaRPr lang="en-US" sz="6000" dirty="0">
              <a:solidFill>
                <a:srgbClr val="FFFF00"/>
              </a:solidFill>
            </a:endParaRPr>
          </a:p>
        </p:txBody>
      </p:sp>
      <p:sp>
        <p:nvSpPr>
          <p:cNvPr id="5" name="Title 1"/>
          <p:cNvSpPr txBox="1">
            <a:spLocks/>
          </p:cNvSpPr>
          <p:nvPr/>
        </p:nvSpPr>
        <p:spPr>
          <a:xfrm>
            <a:off x="457200" y="2971800"/>
            <a:ext cx="8229600" cy="27432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3600" kern="1200">
                <a:solidFill>
                  <a:schemeClr val="bg1"/>
                </a:solidFill>
                <a:latin typeface="Arial Black" panose="020B0A04020102020204" pitchFamily="34" charset="0"/>
                <a:ea typeface="+mj-ea"/>
                <a:cs typeface="+mj-cs"/>
              </a:defRPr>
            </a:lvl1pPr>
          </a:lstStyle>
          <a:p>
            <a:pPr marL="571500" indent="-571500" algn="l">
              <a:buFont typeface="Arial" panose="020B0604020202020204" pitchFamily="34" charset="0"/>
              <a:buChar char="•"/>
            </a:pPr>
            <a:r>
              <a:rPr lang="en-US" sz="2800" dirty="0" err="1" smtClean="0"/>
              <a:t>wemos</a:t>
            </a:r>
            <a:r>
              <a:rPr lang="en-US" sz="2800" dirty="0" smtClean="0"/>
              <a:t> D1 Mini Pinout</a:t>
            </a:r>
          </a:p>
          <a:p>
            <a:pPr marL="571500" indent="-571500" algn="l">
              <a:buFont typeface="Arial" panose="020B0604020202020204" pitchFamily="34" charset="0"/>
              <a:buChar char="•"/>
            </a:pPr>
            <a:r>
              <a:rPr lang="en-US" sz="2800" dirty="0" smtClean="0"/>
              <a:t>WS2812 Breadboard diagram for </a:t>
            </a:r>
            <a:r>
              <a:rPr lang="en-US" sz="2800" dirty="0" err="1" smtClean="0"/>
              <a:t>wemos</a:t>
            </a:r>
            <a:r>
              <a:rPr lang="en-US" sz="2800" dirty="0" smtClean="0"/>
              <a:t> D1</a:t>
            </a:r>
          </a:p>
          <a:p>
            <a:pPr marL="571500" indent="-571500" algn="l">
              <a:buFont typeface="Arial" panose="020B0604020202020204" pitchFamily="34" charset="0"/>
              <a:buChar char="•"/>
            </a:pPr>
            <a:r>
              <a:rPr lang="en-US" sz="2800" dirty="0" smtClean="0"/>
              <a:t>Flashing WLED software on ESP8266</a:t>
            </a:r>
            <a:endParaRPr lang="en-US" sz="2800" dirty="0"/>
          </a:p>
        </p:txBody>
      </p:sp>
      <p:sp>
        <p:nvSpPr>
          <p:cNvPr id="4" name="Content Placeholder 2"/>
          <p:cNvSpPr>
            <a:spLocks noGrp="1"/>
          </p:cNvSpPr>
          <p:nvPr>
            <p:ph idx="1"/>
          </p:nvPr>
        </p:nvSpPr>
        <p:spPr>
          <a:xfrm>
            <a:off x="304800" y="1371600"/>
            <a:ext cx="8686800" cy="1676400"/>
          </a:xfrm>
          <a:ln w="19050">
            <a:solidFill>
              <a:schemeClr val="bg1"/>
            </a:solidFill>
          </a:ln>
        </p:spPr>
        <p:txBody>
          <a:bodyPr anchor="ctr">
            <a:noAutofit/>
          </a:bodyPr>
          <a:lstStyle/>
          <a:p>
            <a:pPr marL="0" indent="0">
              <a:buNone/>
            </a:pPr>
            <a:r>
              <a:rPr lang="en-US" sz="2000" b="1" dirty="0" smtClean="0">
                <a:ea typeface="Segoe UI Symbol"/>
                <a:sym typeface="Wingdings"/>
              </a:rPr>
              <a:t>Since we have just used up all the spare microcontrollers due to recent failures and factory defects, any boards which fail the </a:t>
            </a:r>
            <a:r>
              <a:rPr lang="en-US" sz="2000" b="1" dirty="0" err="1" smtClean="0">
                <a:ea typeface="Segoe UI Symbol"/>
                <a:sym typeface="Wingdings"/>
              </a:rPr>
              <a:t>WiFi</a:t>
            </a:r>
            <a:r>
              <a:rPr lang="en-US" sz="2000" b="1" dirty="0" smtClean="0">
                <a:ea typeface="Segoe UI Symbol"/>
                <a:sym typeface="Wingdings"/>
              </a:rPr>
              <a:t> check will be replaced with inexpensive ESP8266 boards. Here is information on that board for your reference, duplicated to your flash drives.</a:t>
            </a:r>
            <a:endParaRPr lang="en-US" sz="2000" b="1" dirty="0"/>
          </a:p>
        </p:txBody>
      </p:sp>
    </p:spTree>
    <p:extLst>
      <p:ext uri="{BB962C8B-B14F-4D97-AF65-F5344CB8AC3E}">
        <p14:creationId xmlns:p14="http://schemas.microsoft.com/office/powerpoint/2010/main" val="95906367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6038"/>
            <a:ext cx="8229600" cy="563562"/>
          </a:xfrm>
        </p:spPr>
        <p:txBody>
          <a:bodyPr/>
          <a:lstStyle/>
          <a:p>
            <a:r>
              <a:rPr lang="en-US" sz="2800" dirty="0" smtClean="0"/>
              <a:t>Lesson Plan Overview</a:t>
            </a:r>
            <a:endParaRPr lang="en-US" sz="2800" dirty="0"/>
          </a:p>
        </p:txBody>
      </p:sp>
      <p:sp>
        <p:nvSpPr>
          <p:cNvPr id="3" name="Content Placeholder 2"/>
          <p:cNvSpPr>
            <a:spLocks noGrp="1"/>
          </p:cNvSpPr>
          <p:nvPr>
            <p:ph sz="half" idx="1"/>
          </p:nvPr>
        </p:nvSpPr>
        <p:spPr>
          <a:xfrm>
            <a:off x="228600" y="533400"/>
            <a:ext cx="4267200" cy="6172200"/>
          </a:xfrm>
        </p:spPr>
        <p:txBody>
          <a:bodyPr>
            <a:noAutofit/>
          </a:bodyPr>
          <a:lstStyle/>
          <a:p>
            <a:pPr marL="0" indent="0">
              <a:buNone/>
            </a:pPr>
            <a:r>
              <a:rPr lang="en-US" sz="900" b="1" dirty="0" smtClean="0"/>
              <a:t>Lesson 1 – Intro and Setup </a:t>
            </a:r>
          </a:p>
          <a:p>
            <a:pPr marL="0" indent="0">
              <a:buNone/>
            </a:pPr>
            <a:r>
              <a:rPr lang="en-US" sz="900" b="1" dirty="0" smtClean="0"/>
              <a:t>[may require 2 classes]</a:t>
            </a:r>
          </a:p>
          <a:p>
            <a:pPr marL="0" indent="0">
              <a:buNone/>
            </a:pPr>
            <a:r>
              <a:rPr lang="en-US" sz="900" b="1" dirty="0" smtClean="0"/>
              <a:t>•    Introduction to class format</a:t>
            </a:r>
          </a:p>
          <a:p>
            <a:pPr marL="0" indent="0">
              <a:buNone/>
            </a:pPr>
            <a:r>
              <a:rPr lang="en-US" sz="900" b="1" dirty="0" smtClean="0"/>
              <a:t>•    Overview of lesson plan</a:t>
            </a:r>
          </a:p>
          <a:p>
            <a:pPr marL="0" indent="0">
              <a:buNone/>
            </a:pPr>
            <a:r>
              <a:rPr lang="en-US" sz="900" b="1" dirty="0" smtClean="0"/>
              <a:t>•    Presentation format (monitor, camera, screen, whiteboard)</a:t>
            </a:r>
          </a:p>
          <a:p>
            <a:pPr marL="0" indent="0">
              <a:buNone/>
            </a:pPr>
            <a:r>
              <a:rPr lang="en-US" sz="900" b="1" dirty="0" smtClean="0"/>
              <a:t>•    Inventory of Arduino kits</a:t>
            </a:r>
          </a:p>
          <a:p>
            <a:pPr marL="0" indent="0">
              <a:buNone/>
            </a:pPr>
            <a:r>
              <a:rPr lang="en-US" sz="900" b="1" dirty="0" smtClean="0"/>
              <a:t>•    Inventory of USB drives</a:t>
            </a:r>
          </a:p>
          <a:p>
            <a:pPr marL="0" indent="0">
              <a:buNone/>
            </a:pPr>
            <a:r>
              <a:rPr lang="en-US" sz="900" b="1" dirty="0"/>
              <a:t>•    Installation of ESP32 serial port drivers (Windows only)</a:t>
            </a:r>
          </a:p>
          <a:p>
            <a:pPr marL="0" indent="0">
              <a:buNone/>
            </a:pPr>
            <a:r>
              <a:rPr lang="en-US" sz="900" b="1" dirty="0" smtClean="0"/>
              <a:t>•    Installation of Arduino software</a:t>
            </a:r>
          </a:p>
          <a:p>
            <a:pPr marL="0" indent="0">
              <a:buNone/>
            </a:pPr>
            <a:r>
              <a:rPr lang="en-US" sz="900" b="1" dirty="0"/>
              <a:t>•    </a:t>
            </a:r>
            <a:r>
              <a:rPr lang="en-US" sz="900" b="1" dirty="0" smtClean="0"/>
              <a:t>History of Computing</a:t>
            </a:r>
          </a:p>
          <a:p>
            <a:pPr marL="0" indent="0">
              <a:buNone/>
            </a:pPr>
            <a:r>
              <a:rPr lang="en-US" sz="900" b="1" dirty="0" smtClean="0"/>
              <a:t>Lesson 2 and 3 – Laptop operation review</a:t>
            </a:r>
          </a:p>
          <a:p>
            <a:pPr marL="0" indent="0">
              <a:buNone/>
            </a:pPr>
            <a:r>
              <a:rPr lang="en-US" sz="900" b="1" dirty="0" smtClean="0"/>
              <a:t>•    Control panel/Settings location</a:t>
            </a:r>
          </a:p>
          <a:p>
            <a:pPr marL="0" indent="0">
              <a:buNone/>
            </a:pPr>
            <a:r>
              <a:rPr lang="en-US" sz="900" b="1" dirty="0" smtClean="0"/>
              <a:t>•    Home directories and folder hierarchy</a:t>
            </a:r>
          </a:p>
          <a:p>
            <a:pPr marL="0" indent="0">
              <a:buNone/>
            </a:pPr>
            <a:r>
              <a:rPr lang="en-US" sz="900" b="1" dirty="0" smtClean="0"/>
              <a:t>•    Arduino file locations</a:t>
            </a:r>
          </a:p>
          <a:p>
            <a:pPr marL="0" indent="0">
              <a:buNone/>
            </a:pPr>
            <a:r>
              <a:rPr lang="en-US" sz="900" b="1" dirty="0" smtClean="0"/>
              <a:t>•    Search functions</a:t>
            </a:r>
          </a:p>
          <a:p>
            <a:pPr marL="0" indent="0">
              <a:buNone/>
            </a:pPr>
            <a:r>
              <a:rPr lang="en-US" sz="900" b="1" dirty="0" smtClean="0"/>
              <a:t>•    Open questions and issues</a:t>
            </a:r>
          </a:p>
          <a:p>
            <a:pPr marL="0" indent="0">
              <a:buNone/>
            </a:pPr>
            <a:r>
              <a:rPr lang="en-US" sz="900" b="1" dirty="0" smtClean="0"/>
              <a:t>•    History of Computing redux</a:t>
            </a:r>
          </a:p>
          <a:p>
            <a:pPr marL="0" indent="0">
              <a:buNone/>
            </a:pPr>
            <a:r>
              <a:rPr lang="en-US" sz="900" b="1" dirty="0" smtClean="0"/>
              <a:t>Lesson 4 and 5 – IDE essentials</a:t>
            </a:r>
          </a:p>
          <a:p>
            <a:pPr marL="0" indent="0">
              <a:buNone/>
            </a:pPr>
            <a:r>
              <a:rPr lang="en-US" sz="900" b="1" dirty="0"/>
              <a:t>•    </a:t>
            </a:r>
            <a:r>
              <a:rPr lang="en-US" sz="900" b="1" dirty="0" smtClean="0"/>
              <a:t>The boards manager</a:t>
            </a:r>
            <a:endParaRPr lang="en-US" sz="900" b="1" dirty="0"/>
          </a:p>
          <a:p>
            <a:pPr marL="0" indent="0">
              <a:buNone/>
            </a:pPr>
            <a:r>
              <a:rPr lang="en-US" sz="900" b="1" dirty="0" smtClean="0"/>
              <a:t>•    Setting board type</a:t>
            </a:r>
          </a:p>
          <a:p>
            <a:pPr marL="0" indent="0">
              <a:buNone/>
            </a:pPr>
            <a:r>
              <a:rPr lang="en-US" sz="900" b="1" dirty="0"/>
              <a:t>•    </a:t>
            </a:r>
            <a:r>
              <a:rPr lang="en-US" sz="900" b="1" dirty="0" smtClean="0"/>
              <a:t>Installing Libraries</a:t>
            </a:r>
            <a:endParaRPr lang="en-US" sz="900" b="1" dirty="0"/>
          </a:p>
          <a:p>
            <a:pPr marL="0" indent="0">
              <a:buNone/>
            </a:pPr>
            <a:r>
              <a:rPr lang="en-US" sz="900" b="1" dirty="0" smtClean="0"/>
              <a:t>•    Loading example sketches</a:t>
            </a:r>
          </a:p>
          <a:p>
            <a:pPr marL="0" indent="0">
              <a:buNone/>
            </a:pPr>
            <a:r>
              <a:rPr lang="en-US" sz="900" b="1" dirty="0" smtClean="0"/>
              <a:t>•    Finding and selecting the Arduino USB port</a:t>
            </a:r>
          </a:p>
          <a:p>
            <a:pPr marL="0" indent="0">
              <a:buNone/>
            </a:pPr>
            <a:r>
              <a:rPr lang="en-US" sz="900" b="1" dirty="0" smtClean="0"/>
              <a:t>•    Uploading a sketch to the microcontroller [Example Sketch#1]</a:t>
            </a:r>
          </a:p>
          <a:p>
            <a:pPr marL="0" indent="0">
              <a:buNone/>
            </a:pPr>
            <a:r>
              <a:rPr lang="en-US" sz="900" b="1" dirty="0" smtClean="0"/>
              <a:t>•    Basic Arduino sketch (program) structure</a:t>
            </a:r>
          </a:p>
          <a:p>
            <a:pPr marL="0" indent="0">
              <a:buNone/>
            </a:pPr>
            <a:r>
              <a:rPr lang="en-US" sz="900" b="1" dirty="0"/>
              <a:t>•    </a:t>
            </a:r>
            <a:r>
              <a:rPr lang="en-US" sz="900" b="1" dirty="0" smtClean="0"/>
              <a:t>Uploading your own sketch [Class Sketch #2]</a:t>
            </a:r>
            <a:endParaRPr lang="en-US" sz="900" b="1" dirty="0"/>
          </a:p>
          <a:p>
            <a:pPr marL="0" indent="0">
              <a:buNone/>
            </a:pPr>
            <a:r>
              <a:rPr lang="en-US" sz="900" b="1" dirty="0" smtClean="0"/>
              <a:t>•    History </a:t>
            </a:r>
            <a:r>
              <a:rPr lang="en-US" sz="900" b="1" dirty="0"/>
              <a:t>of Telecommunications and </a:t>
            </a:r>
            <a:r>
              <a:rPr lang="en-US" sz="900" b="1" dirty="0" smtClean="0"/>
              <a:t>Networking – Part 1</a:t>
            </a:r>
          </a:p>
          <a:p>
            <a:pPr marL="0" indent="0">
              <a:buNone/>
            </a:pPr>
            <a:r>
              <a:rPr lang="en-US" sz="900" b="1" dirty="0" smtClean="0"/>
              <a:t>Lesson 6 – DC Electricity Basics and DMM Intro</a:t>
            </a:r>
          </a:p>
          <a:p>
            <a:pPr marL="0" indent="0">
              <a:buNone/>
            </a:pPr>
            <a:r>
              <a:rPr lang="en-US" sz="900" b="1" dirty="0" smtClean="0"/>
              <a:t>•    Quick review: DC vs AC electric currents</a:t>
            </a:r>
          </a:p>
          <a:p>
            <a:pPr marL="0" indent="0">
              <a:buNone/>
            </a:pPr>
            <a:r>
              <a:rPr lang="en-US" sz="900" b="1" dirty="0" smtClean="0"/>
              <a:t>•    DC current operation</a:t>
            </a:r>
          </a:p>
          <a:p>
            <a:pPr marL="0" indent="0">
              <a:buNone/>
            </a:pPr>
            <a:r>
              <a:rPr lang="en-US" sz="900" b="1" dirty="0" smtClean="0"/>
              <a:t>•    Voltage vs Amperage (current)</a:t>
            </a:r>
          </a:p>
          <a:p>
            <a:pPr marL="0" indent="0">
              <a:buNone/>
            </a:pPr>
            <a:r>
              <a:rPr lang="en-US" sz="900" b="1" dirty="0" smtClean="0"/>
              <a:t>•    </a:t>
            </a:r>
            <a:r>
              <a:rPr lang="en-US" sz="900" b="1" dirty="0"/>
              <a:t>Ohm’s Law</a:t>
            </a:r>
          </a:p>
          <a:p>
            <a:pPr marL="0" indent="0">
              <a:buNone/>
            </a:pPr>
            <a:r>
              <a:rPr lang="en-US" sz="900" b="1" dirty="0" smtClean="0"/>
              <a:t>•    Series vs parallel circuits</a:t>
            </a:r>
          </a:p>
          <a:p>
            <a:pPr marL="0" indent="0">
              <a:buNone/>
            </a:pPr>
            <a:r>
              <a:rPr lang="en-US" sz="900" b="1" dirty="0"/>
              <a:t>•    Introduction to basic DMM functions and usage</a:t>
            </a:r>
          </a:p>
          <a:p>
            <a:pPr marL="0" indent="0">
              <a:buNone/>
            </a:pPr>
            <a:r>
              <a:rPr lang="en-US" sz="900" b="1" dirty="0"/>
              <a:t>•    </a:t>
            </a:r>
            <a:r>
              <a:rPr lang="en-US" sz="900" b="1" dirty="0" smtClean="0"/>
              <a:t>Measuring voltage [DMM usage #1]</a:t>
            </a:r>
            <a:endParaRPr lang="en-US" sz="900" b="1" dirty="0"/>
          </a:p>
          <a:p>
            <a:pPr marL="0" indent="0">
              <a:buNone/>
            </a:pPr>
            <a:r>
              <a:rPr lang="en-US" sz="900" b="1" dirty="0" smtClean="0"/>
              <a:t>•    </a:t>
            </a:r>
            <a:r>
              <a:rPr lang="en-US" sz="900" b="1" dirty="0"/>
              <a:t>History of Telecommunications and Networking </a:t>
            </a:r>
            <a:r>
              <a:rPr lang="en-US" sz="900" b="1" dirty="0" smtClean="0"/>
              <a:t>– Part 2</a:t>
            </a:r>
          </a:p>
        </p:txBody>
      </p:sp>
      <p:sp>
        <p:nvSpPr>
          <p:cNvPr id="4" name="Content Placeholder 3"/>
          <p:cNvSpPr>
            <a:spLocks noGrp="1"/>
          </p:cNvSpPr>
          <p:nvPr>
            <p:ph sz="half" idx="2"/>
          </p:nvPr>
        </p:nvSpPr>
        <p:spPr>
          <a:xfrm>
            <a:off x="4191000" y="504824"/>
            <a:ext cx="4495800" cy="6200775"/>
          </a:xfrm>
        </p:spPr>
        <p:txBody>
          <a:bodyPr>
            <a:noAutofit/>
          </a:bodyPr>
          <a:lstStyle/>
          <a:p>
            <a:pPr marL="0" indent="0">
              <a:buNone/>
            </a:pPr>
            <a:r>
              <a:rPr lang="en-US" sz="900" b="1" dirty="0"/>
              <a:t>Lesson </a:t>
            </a:r>
            <a:r>
              <a:rPr lang="en-US" sz="900" b="1" dirty="0" smtClean="0"/>
              <a:t>7 and 8 </a:t>
            </a:r>
            <a:r>
              <a:rPr lang="en-US" sz="900" b="1" dirty="0"/>
              <a:t>– </a:t>
            </a:r>
            <a:r>
              <a:rPr lang="en-US" sz="900" b="1" dirty="0" smtClean="0"/>
              <a:t>Grounding, ESD, and Connecting LEDs</a:t>
            </a:r>
            <a:endParaRPr lang="en-US" sz="900" b="1" dirty="0"/>
          </a:p>
          <a:p>
            <a:pPr marL="0" indent="0">
              <a:buNone/>
            </a:pPr>
            <a:r>
              <a:rPr lang="en-US" sz="900" b="1" dirty="0"/>
              <a:t>•    </a:t>
            </a:r>
            <a:r>
              <a:rPr lang="en-US" sz="900" b="1" dirty="0" smtClean="0"/>
              <a:t>Grounding</a:t>
            </a:r>
          </a:p>
          <a:p>
            <a:pPr marL="0" indent="0">
              <a:buNone/>
            </a:pPr>
            <a:r>
              <a:rPr lang="en-US" sz="900" b="1" dirty="0"/>
              <a:t>•   </a:t>
            </a:r>
            <a:r>
              <a:rPr lang="en-US" sz="900" b="1" dirty="0" smtClean="0"/>
              <a:t>The Phantom Menace of ESD</a:t>
            </a:r>
          </a:p>
          <a:p>
            <a:pPr marL="0" indent="0">
              <a:buNone/>
            </a:pPr>
            <a:r>
              <a:rPr lang="en-US" sz="900" b="1" dirty="0" smtClean="0"/>
              <a:t>•    Resistors!</a:t>
            </a:r>
            <a:endParaRPr lang="en-US" sz="900" b="1" dirty="0"/>
          </a:p>
          <a:p>
            <a:pPr marL="0" indent="0">
              <a:buNone/>
            </a:pPr>
            <a:r>
              <a:rPr lang="en-US" sz="900" b="1" dirty="0" smtClean="0"/>
              <a:t>•    LED’s [DMM usage #2, maybe]</a:t>
            </a:r>
          </a:p>
          <a:p>
            <a:pPr marL="0" indent="0">
              <a:buNone/>
            </a:pPr>
            <a:r>
              <a:rPr lang="en-US" sz="900" b="1" dirty="0" smtClean="0"/>
              <a:t>•    Powering LEDs – Ballast and dropping resistors</a:t>
            </a:r>
            <a:endParaRPr lang="en-US" sz="900" b="1" dirty="0"/>
          </a:p>
          <a:p>
            <a:pPr marL="0" indent="0">
              <a:buNone/>
            </a:pPr>
            <a:r>
              <a:rPr lang="en-US" sz="900" b="1" dirty="0"/>
              <a:t>•    </a:t>
            </a:r>
            <a:r>
              <a:rPr lang="en-US" sz="900" b="1" dirty="0" smtClean="0"/>
              <a:t>Connecting LEDs </a:t>
            </a:r>
            <a:r>
              <a:rPr lang="en-US" sz="900" b="1" dirty="0"/>
              <a:t>to </a:t>
            </a:r>
            <a:r>
              <a:rPr lang="en-US" sz="900" b="1" dirty="0" smtClean="0"/>
              <a:t>microcontrollers</a:t>
            </a:r>
          </a:p>
          <a:p>
            <a:pPr marL="0" indent="0">
              <a:buNone/>
            </a:pPr>
            <a:r>
              <a:rPr lang="en-US" sz="900" b="1" dirty="0" smtClean="0"/>
              <a:t>•    Parts of an Arduino Sketch</a:t>
            </a:r>
          </a:p>
          <a:p>
            <a:pPr marL="0" indent="0">
              <a:buNone/>
            </a:pPr>
            <a:r>
              <a:rPr lang="en-US" sz="900" b="1" dirty="0" smtClean="0"/>
              <a:t>•    ESP32 Specifications – Ampacity</a:t>
            </a:r>
          </a:p>
          <a:p>
            <a:pPr marL="0" indent="0">
              <a:buNone/>
            </a:pPr>
            <a:r>
              <a:rPr lang="en-US" sz="900" b="1" dirty="0" smtClean="0"/>
              <a:t>•    Let there be Light! – Class Sketch #2</a:t>
            </a:r>
          </a:p>
          <a:p>
            <a:pPr marL="0" indent="0">
              <a:buNone/>
            </a:pPr>
            <a:r>
              <a:rPr lang="en-US" sz="900" b="1" dirty="0" smtClean="0"/>
              <a:t>•    History </a:t>
            </a:r>
            <a:r>
              <a:rPr lang="en-US" sz="900" b="1" dirty="0"/>
              <a:t>of Telecommunications and Networking – Part 3</a:t>
            </a:r>
            <a:endParaRPr lang="en-US" sz="900" b="1" dirty="0" smtClean="0"/>
          </a:p>
          <a:p>
            <a:pPr marL="0" indent="0">
              <a:buNone/>
            </a:pPr>
            <a:r>
              <a:rPr lang="en-US" sz="900" b="1" dirty="0" smtClean="0"/>
              <a:t>Lesson 9 – ESP32 External Power </a:t>
            </a:r>
            <a:r>
              <a:rPr lang="en-US" sz="900" b="1" dirty="0"/>
              <a:t>S</a:t>
            </a:r>
            <a:r>
              <a:rPr lang="en-US" sz="900" b="1" dirty="0" smtClean="0"/>
              <a:t>ources [may require 2 classes]</a:t>
            </a:r>
          </a:p>
          <a:p>
            <a:pPr marL="0" indent="0">
              <a:buNone/>
            </a:pPr>
            <a:r>
              <a:rPr lang="en-US" sz="900" b="1" dirty="0"/>
              <a:t>•    </a:t>
            </a:r>
            <a:r>
              <a:rPr lang="en-US" sz="900" b="1" dirty="0" smtClean="0"/>
              <a:t>Capacitors!</a:t>
            </a:r>
            <a:endParaRPr lang="en-US" sz="900" b="1" dirty="0"/>
          </a:p>
          <a:p>
            <a:pPr marL="0" indent="0">
              <a:buNone/>
            </a:pPr>
            <a:r>
              <a:rPr lang="en-US" sz="900" b="1" dirty="0" smtClean="0"/>
              <a:t>•    Microcontroller board power requirements</a:t>
            </a:r>
          </a:p>
          <a:p>
            <a:pPr marL="0" indent="0">
              <a:buNone/>
            </a:pPr>
            <a:r>
              <a:rPr lang="en-US" sz="900" b="1" dirty="0" smtClean="0"/>
              <a:t>•    Board power input options and grounding</a:t>
            </a:r>
          </a:p>
          <a:p>
            <a:pPr marL="0" indent="0">
              <a:buNone/>
            </a:pPr>
            <a:r>
              <a:rPr lang="en-US" sz="900" b="1" dirty="0" smtClean="0"/>
              <a:t>•    Components with different voltage requirements – level shifting</a:t>
            </a:r>
          </a:p>
          <a:p>
            <a:pPr marL="0" indent="0">
              <a:buNone/>
            </a:pPr>
            <a:r>
              <a:rPr lang="en-US" sz="900" b="1" dirty="0" smtClean="0"/>
              <a:t>•    External power circuit design</a:t>
            </a:r>
          </a:p>
          <a:p>
            <a:pPr marL="0" indent="0">
              <a:buNone/>
            </a:pPr>
            <a:r>
              <a:rPr lang="en-US" sz="900" b="1" dirty="0"/>
              <a:t>Lesson </a:t>
            </a:r>
            <a:r>
              <a:rPr lang="en-US" sz="900" b="1" dirty="0" smtClean="0"/>
              <a:t>10-11-12 </a:t>
            </a:r>
            <a:r>
              <a:rPr lang="en-US" sz="900" b="1" dirty="0"/>
              <a:t>– </a:t>
            </a:r>
            <a:r>
              <a:rPr lang="en-US" sz="900" b="1" dirty="0" smtClean="0"/>
              <a:t>Smart LED Strips, </a:t>
            </a:r>
            <a:r>
              <a:rPr lang="en-US" sz="900" b="1" dirty="0"/>
              <a:t>Flashing Software</a:t>
            </a:r>
          </a:p>
          <a:p>
            <a:pPr marL="0" indent="0">
              <a:buNone/>
            </a:pPr>
            <a:r>
              <a:rPr lang="en-US" sz="900" b="1" dirty="0"/>
              <a:t>•    External device power circuit design recap</a:t>
            </a:r>
          </a:p>
          <a:p>
            <a:pPr marL="0" indent="0">
              <a:buNone/>
            </a:pPr>
            <a:r>
              <a:rPr lang="en-US" sz="900" b="1" dirty="0"/>
              <a:t>•    Level shifting recap</a:t>
            </a:r>
          </a:p>
          <a:p>
            <a:pPr marL="0" indent="0">
              <a:buNone/>
            </a:pPr>
            <a:r>
              <a:rPr lang="en-US" sz="900" b="1" dirty="0"/>
              <a:t>•    WS2812B and </a:t>
            </a:r>
            <a:r>
              <a:rPr lang="en-US" sz="900" b="1" dirty="0" err="1"/>
              <a:t>Neopixel</a:t>
            </a:r>
            <a:r>
              <a:rPr lang="en-US" sz="900" b="1" dirty="0"/>
              <a:t> connections – Class Sketch #3</a:t>
            </a:r>
          </a:p>
          <a:p>
            <a:pPr marL="0" indent="0">
              <a:buNone/>
            </a:pPr>
            <a:r>
              <a:rPr lang="en-US" sz="900" b="1" dirty="0"/>
              <a:t>•    Flashing software </a:t>
            </a:r>
            <a:r>
              <a:rPr lang="en-US" sz="900" b="1" dirty="0" smtClean="0"/>
              <a:t>binaries</a:t>
            </a:r>
          </a:p>
          <a:p>
            <a:pPr marL="0" indent="0">
              <a:buNone/>
            </a:pPr>
            <a:r>
              <a:rPr lang="en-US" sz="900" b="1" dirty="0"/>
              <a:t>•    Flashing </a:t>
            </a:r>
            <a:r>
              <a:rPr lang="en-US" sz="900" b="1" dirty="0" smtClean="0"/>
              <a:t>WLED software to your board</a:t>
            </a:r>
            <a:endParaRPr lang="en-US" sz="900" b="1" dirty="0"/>
          </a:p>
          <a:p>
            <a:pPr marL="0" indent="0">
              <a:buNone/>
            </a:pPr>
            <a:endParaRPr lang="en-US" sz="900" b="1" dirty="0"/>
          </a:p>
          <a:p>
            <a:pPr marL="0" indent="0">
              <a:buNone/>
            </a:pPr>
            <a:r>
              <a:rPr lang="en-US" sz="900" b="1" dirty="0" smtClean="0"/>
              <a:t>AND THAT’S A WRAP!</a:t>
            </a:r>
            <a:endParaRPr lang="en-US" sz="900" b="1" dirty="0"/>
          </a:p>
        </p:txBody>
      </p:sp>
    </p:spTree>
    <p:extLst>
      <p:ext uri="{BB962C8B-B14F-4D97-AF65-F5344CB8AC3E}">
        <p14:creationId xmlns:p14="http://schemas.microsoft.com/office/powerpoint/2010/main" val="38357432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3188202"/>
            <a:ext cx="4330700" cy="2559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Content Placeholder 2"/>
          <p:cNvSpPr>
            <a:spLocks noGrp="1"/>
          </p:cNvSpPr>
          <p:nvPr>
            <p:ph idx="1"/>
          </p:nvPr>
        </p:nvSpPr>
        <p:spPr>
          <a:xfrm>
            <a:off x="152400" y="990600"/>
            <a:ext cx="4483100" cy="1981200"/>
          </a:xfrm>
        </p:spPr>
        <p:txBody>
          <a:bodyPr anchor="ctr">
            <a:noAutofit/>
          </a:bodyPr>
          <a:lstStyle/>
          <a:p>
            <a:endParaRPr lang="en-US" sz="1200" dirty="0" smtClean="0"/>
          </a:p>
          <a:p>
            <a:pPr marL="0" indent="0">
              <a:buNone/>
            </a:pPr>
            <a:r>
              <a:rPr lang="en-US" sz="1200" b="1" dirty="0" err="1" smtClean="0"/>
              <a:t>Hilights</a:t>
            </a:r>
            <a:endParaRPr lang="en-US" sz="1200" b="1" dirty="0" smtClean="0"/>
          </a:p>
          <a:p>
            <a:r>
              <a:rPr lang="en-US" sz="1200" b="1" dirty="0" smtClean="0"/>
              <a:t>11 </a:t>
            </a:r>
            <a:r>
              <a:rPr lang="en-US" sz="1200" b="1" dirty="0"/>
              <a:t>digital IO, interrupt/</a:t>
            </a:r>
            <a:r>
              <a:rPr lang="en-US" sz="1200" b="1" dirty="0" err="1"/>
              <a:t>pwm</a:t>
            </a:r>
            <a:r>
              <a:rPr lang="en-US" sz="1200" b="1" dirty="0"/>
              <a:t>/I2C/one-wire supported(except D0)</a:t>
            </a:r>
          </a:p>
          <a:p>
            <a:r>
              <a:rPr lang="en-US" sz="1200" b="1" dirty="0"/>
              <a:t>1 analog input(3.2V max input)</a:t>
            </a:r>
          </a:p>
          <a:p>
            <a:r>
              <a:rPr lang="en-US" sz="1200" b="1" dirty="0" smtClean="0"/>
              <a:t>Micro USB </a:t>
            </a:r>
            <a:r>
              <a:rPr lang="en-US" sz="1200" b="1" u="sng" dirty="0" smtClean="0"/>
              <a:t>or</a:t>
            </a:r>
            <a:r>
              <a:rPr lang="en-US" sz="1200" b="1" dirty="0" smtClean="0"/>
              <a:t> Type-C </a:t>
            </a:r>
            <a:r>
              <a:rPr lang="en-US" sz="1200" b="1" dirty="0"/>
              <a:t>USB </a:t>
            </a:r>
            <a:r>
              <a:rPr lang="en-US" sz="1200" b="1" dirty="0" smtClean="0"/>
              <a:t>Port (clones usually have micro USB)</a:t>
            </a:r>
            <a:endParaRPr lang="en-US" sz="1200" b="1" dirty="0"/>
          </a:p>
          <a:p>
            <a:r>
              <a:rPr lang="en-US" sz="1200" b="1" dirty="0"/>
              <a:t>LOLIN I2C Port</a:t>
            </a:r>
          </a:p>
          <a:p>
            <a:r>
              <a:rPr lang="en-US" sz="1200" b="1" dirty="0"/>
              <a:t>Compatible with </a:t>
            </a:r>
            <a:r>
              <a:rPr lang="en-US" sz="1200" b="1" dirty="0" err="1"/>
              <a:t>MicroPython</a:t>
            </a:r>
            <a:r>
              <a:rPr lang="en-US" sz="1200" b="1" dirty="0"/>
              <a:t>, Arduino, </a:t>
            </a:r>
            <a:r>
              <a:rPr lang="en-US" sz="1200" b="1" dirty="0" err="1" smtClean="0"/>
              <a:t>nodemcu</a:t>
            </a:r>
            <a:endParaRPr lang="en-US" sz="1200" b="1" dirty="0" smtClean="0"/>
          </a:p>
          <a:p>
            <a:r>
              <a:rPr lang="en-US" sz="1200" b="1" dirty="0" smtClean="0"/>
              <a:t>Uses the CH340 USB-to-serial driver (installation usually needed on Windows)</a:t>
            </a:r>
          </a:p>
          <a:p>
            <a:endParaRPr lang="en-US" sz="1200" dirty="0" smtClean="0"/>
          </a:p>
          <a:p>
            <a:endParaRPr lang="en-US" sz="1200" dirty="0" smtClean="0">
              <a:latin typeface="Arial Unicode MS"/>
              <a:ea typeface="Arial Unicode MS"/>
              <a:cs typeface="Arial Unicode MS"/>
              <a:sym typeface="Wingdings"/>
            </a:endParaRPr>
          </a:p>
        </p:txBody>
      </p:sp>
      <p:sp>
        <p:nvSpPr>
          <p:cNvPr id="2" name="Title 1"/>
          <p:cNvSpPr>
            <a:spLocks noGrp="1"/>
          </p:cNvSpPr>
          <p:nvPr>
            <p:ph type="title"/>
          </p:nvPr>
        </p:nvSpPr>
        <p:spPr>
          <a:xfrm>
            <a:off x="488950" y="152400"/>
            <a:ext cx="3962400" cy="563562"/>
          </a:xfrm>
        </p:spPr>
        <p:txBody>
          <a:bodyPr/>
          <a:lstStyle/>
          <a:p>
            <a:r>
              <a:rPr lang="en-US" sz="2000" dirty="0" err="1" smtClean="0"/>
              <a:t>wemos</a:t>
            </a:r>
            <a:r>
              <a:rPr lang="en-US" sz="2000" dirty="0" smtClean="0"/>
              <a:t> D1 Mini and Pinout</a:t>
            </a:r>
            <a:endParaRPr lang="en-US" sz="2000" dirty="0"/>
          </a:p>
        </p:txBody>
      </p:sp>
      <p:cxnSp>
        <p:nvCxnSpPr>
          <p:cNvPr id="6" name="Straight Arrow Connector 5"/>
          <p:cNvCxnSpPr>
            <a:stCxn id="16" idx="3"/>
          </p:cNvCxnSpPr>
          <p:nvPr/>
        </p:nvCxnSpPr>
        <p:spPr>
          <a:xfrm flipV="1">
            <a:off x="3581400" y="4760843"/>
            <a:ext cx="533400" cy="1542162"/>
          </a:xfrm>
          <a:prstGeom prst="straightConnector1">
            <a:avLst/>
          </a:prstGeom>
          <a:ln w="57150">
            <a:solidFill>
              <a:srgbClr val="FFFF00"/>
            </a:solidFill>
            <a:tailEnd type="arrow"/>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304800" y="5791200"/>
            <a:ext cx="3276600" cy="261610"/>
          </a:xfrm>
          <a:prstGeom prst="rect">
            <a:avLst/>
          </a:prstGeom>
          <a:solidFill>
            <a:srgbClr val="000066"/>
          </a:solidFill>
          <a:ln w="19050">
            <a:solidFill>
              <a:srgbClr val="92D050"/>
            </a:solidFill>
          </a:ln>
        </p:spPr>
        <p:txBody>
          <a:bodyPr wrap="square">
            <a:spAutoFit/>
          </a:bodyPr>
          <a:lstStyle/>
          <a:p>
            <a:r>
              <a:rPr lang="en-US" sz="1100" b="1" dirty="0" smtClean="0">
                <a:solidFill>
                  <a:schemeClr val="bg1"/>
                </a:solidFill>
                <a:latin typeface="Arial" panose="020B0604020202020204" pitchFamily="34" charset="0"/>
                <a:cs typeface="Arial" panose="020B0604020202020204" pitchFamily="34" charset="0"/>
              </a:rPr>
              <a:t>WLED default button is GPIO0 (pin D2)</a:t>
            </a:r>
            <a:endParaRPr lang="en-US" sz="1100" b="1" dirty="0">
              <a:solidFill>
                <a:schemeClr val="bg1"/>
              </a:solidFill>
              <a:latin typeface="Arial" panose="020B0604020202020204" pitchFamily="34" charset="0"/>
              <a:cs typeface="Arial" panose="020B0604020202020204" pitchFamily="34" charset="0"/>
            </a:endParaRPr>
          </a:p>
        </p:txBody>
      </p:sp>
      <p:sp>
        <p:nvSpPr>
          <p:cNvPr id="16" name="Rectangle 15"/>
          <p:cNvSpPr/>
          <p:nvPr/>
        </p:nvSpPr>
        <p:spPr>
          <a:xfrm>
            <a:off x="291548" y="6172200"/>
            <a:ext cx="3289852" cy="261610"/>
          </a:xfrm>
          <a:prstGeom prst="rect">
            <a:avLst/>
          </a:prstGeom>
          <a:solidFill>
            <a:srgbClr val="000066"/>
          </a:solidFill>
          <a:ln w="19050">
            <a:solidFill>
              <a:srgbClr val="FFFF00"/>
            </a:solidFill>
          </a:ln>
        </p:spPr>
        <p:txBody>
          <a:bodyPr wrap="square">
            <a:spAutoFit/>
          </a:bodyPr>
          <a:lstStyle/>
          <a:p>
            <a:pPr algn="ctr"/>
            <a:r>
              <a:rPr lang="en-US" sz="1100" b="1" dirty="0" smtClean="0">
                <a:solidFill>
                  <a:schemeClr val="bg1"/>
                </a:solidFill>
                <a:latin typeface="Arial" panose="020B0604020202020204" pitchFamily="34" charset="0"/>
                <a:cs typeface="Arial" panose="020B0604020202020204" pitchFamily="34" charset="0"/>
              </a:rPr>
              <a:t>WLED default LED data is GPIO2 (pin D4)</a:t>
            </a:r>
            <a:endParaRPr lang="en-US" sz="1100" b="1" dirty="0">
              <a:solidFill>
                <a:schemeClr val="bg1"/>
              </a:solidFill>
              <a:latin typeface="Arial" panose="020B0604020202020204" pitchFamily="34" charset="0"/>
              <a:cs typeface="Arial" panose="020B0604020202020204" pitchFamily="34" charset="0"/>
            </a:endParaRPr>
          </a:p>
        </p:txBody>
      </p:sp>
      <p:graphicFrame>
        <p:nvGraphicFramePr>
          <p:cNvPr id="21" name="Table 20"/>
          <p:cNvGraphicFramePr>
            <a:graphicFrameLocks noGrp="1"/>
          </p:cNvGraphicFramePr>
          <p:nvPr>
            <p:extLst>
              <p:ext uri="{D42A27DB-BD31-4B8C-83A1-F6EECF244321}">
                <p14:modId xmlns:p14="http://schemas.microsoft.com/office/powerpoint/2010/main" val="3263312971"/>
              </p:ext>
            </p:extLst>
          </p:nvPr>
        </p:nvGraphicFramePr>
        <p:xfrm>
          <a:off x="4800600" y="115673"/>
          <a:ext cx="4191000" cy="6645584"/>
        </p:xfrm>
        <a:graphic>
          <a:graphicData uri="http://schemas.openxmlformats.org/drawingml/2006/table">
            <a:tbl>
              <a:tblPr/>
              <a:tblGrid>
                <a:gridCol w="2095500"/>
                <a:gridCol w="2095500"/>
              </a:tblGrid>
              <a:tr h="148611">
                <a:tc>
                  <a:txBody>
                    <a:bodyPr/>
                    <a:lstStyle/>
                    <a:p>
                      <a:pPr algn="l" fontAlgn="t" latinLnBrk="0"/>
                      <a:r>
                        <a:rPr lang="en-US" sz="750" dirty="0">
                          <a:effectLst/>
                          <a:latin typeface="Arial"/>
                        </a:rPr>
                        <a:t>Microcontroller</a:t>
                      </a:r>
                    </a:p>
                  </a:txBody>
                  <a:tcPr marL="18368" marR="18368" marT="18368" marB="18368">
                    <a:lnL>
                      <a:noFill/>
                    </a:lnL>
                    <a:lnR>
                      <a:noFill/>
                    </a:lnR>
                    <a:lnT>
                      <a:noFill/>
                    </a:lnT>
                    <a:lnB w="9525" cap="flat" cmpd="sng" algn="ctr">
                      <a:solidFill>
                        <a:srgbClr val="DDDDDD"/>
                      </a:solidFill>
                      <a:prstDash val="solid"/>
                      <a:round/>
                      <a:headEnd type="none" w="med" len="med"/>
                      <a:tailEnd type="none" w="med" len="med"/>
                    </a:lnB>
                    <a:solidFill>
                      <a:srgbClr val="FFFFFF"/>
                    </a:solidFill>
                  </a:tcPr>
                </a:tc>
                <a:tc>
                  <a:txBody>
                    <a:bodyPr/>
                    <a:lstStyle/>
                    <a:p>
                      <a:pPr algn="ctr" fontAlgn="t" latinLnBrk="0"/>
                      <a:r>
                        <a:rPr lang="en-US" sz="750">
                          <a:effectLst/>
                          <a:latin typeface="Arial"/>
                        </a:rPr>
                        <a:t>ESP8266</a:t>
                      </a:r>
                    </a:p>
                  </a:txBody>
                  <a:tcPr marL="18368" marR="18368" marT="18368" marB="18368">
                    <a:lnL>
                      <a:noFill/>
                    </a:lnL>
                    <a:lnR>
                      <a:noFill/>
                    </a:lnR>
                    <a:lnT>
                      <a:noFill/>
                    </a:lnT>
                    <a:lnB w="9525" cap="flat" cmpd="sng" algn="ctr">
                      <a:solidFill>
                        <a:srgbClr val="DDDDDD"/>
                      </a:solidFill>
                      <a:prstDash val="solid"/>
                      <a:round/>
                      <a:headEnd type="none" w="med" len="med"/>
                      <a:tailEnd type="none" w="med" len="med"/>
                    </a:lnB>
                    <a:solidFill>
                      <a:srgbClr val="FFFFFF"/>
                    </a:solidFill>
                  </a:tcPr>
                </a:tc>
              </a:tr>
              <a:tr h="148611">
                <a:tc>
                  <a:txBody>
                    <a:bodyPr/>
                    <a:lstStyle/>
                    <a:p>
                      <a:pPr algn="l" fontAlgn="t" latinLnBrk="0"/>
                      <a:r>
                        <a:rPr lang="en-US" sz="750">
                          <a:effectLst/>
                          <a:latin typeface="Arial"/>
                        </a:rPr>
                        <a:t>Processor</a:t>
                      </a:r>
                    </a:p>
                  </a:txBody>
                  <a:tcPr marL="18368" marR="18368" marT="18368" marB="18368">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ctr" fontAlgn="t" latinLnBrk="0"/>
                      <a:r>
                        <a:rPr lang="en-US" sz="750">
                          <a:effectLst/>
                          <a:latin typeface="Arial"/>
                        </a:rPr>
                        <a:t>Tensilica Xtensa Diamond 32-bit</a:t>
                      </a:r>
                    </a:p>
                  </a:txBody>
                  <a:tcPr marL="18368" marR="18368" marT="18368" marB="18368">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148611">
                <a:tc>
                  <a:txBody>
                    <a:bodyPr/>
                    <a:lstStyle/>
                    <a:p>
                      <a:pPr algn="l" fontAlgn="t" latinLnBrk="0"/>
                      <a:r>
                        <a:rPr lang="en-US" sz="750">
                          <a:effectLst/>
                          <a:latin typeface="Arial"/>
                        </a:rPr>
                        <a:t>Operating Voltage</a:t>
                      </a:r>
                    </a:p>
                  </a:txBody>
                  <a:tcPr marL="18368" marR="18368" marT="18368" marB="18368">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ctr" fontAlgn="t" latinLnBrk="0"/>
                      <a:r>
                        <a:rPr lang="en-US" sz="750">
                          <a:effectLst/>
                          <a:latin typeface="Arial"/>
                        </a:rPr>
                        <a:t>3.3V</a:t>
                      </a:r>
                    </a:p>
                  </a:txBody>
                  <a:tcPr marL="18368" marR="18368" marT="18368" marB="18368">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148611">
                <a:tc>
                  <a:txBody>
                    <a:bodyPr/>
                    <a:lstStyle/>
                    <a:p>
                      <a:pPr algn="l" fontAlgn="t" latinLnBrk="0"/>
                      <a:r>
                        <a:rPr lang="en-US" sz="750">
                          <a:effectLst/>
                          <a:latin typeface="Arial"/>
                        </a:rPr>
                        <a:t>Minimum Operating Voltage</a:t>
                      </a:r>
                    </a:p>
                  </a:txBody>
                  <a:tcPr marL="18368" marR="18368" marT="18368" marB="18368">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ctr" fontAlgn="t" latinLnBrk="0"/>
                      <a:r>
                        <a:rPr lang="en-US" sz="750">
                          <a:effectLst/>
                          <a:latin typeface="Arial"/>
                        </a:rPr>
                        <a:t>2.58V</a:t>
                      </a:r>
                    </a:p>
                  </a:txBody>
                  <a:tcPr marL="18368" marR="18368" marT="18368" marB="18368">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148611">
                <a:tc>
                  <a:txBody>
                    <a:bodyPr/>
                    <a:lstStyle/>
                    <a:p>
                      <a:pPr algn="l" fontAlgn="t" latinLnBrk="0"/>
                      <a:r>
                        <a:rPr lang="en-US" sz="750">
                          <a:effectLst/>
                          <a:latin typeface="Arial"/>
                        </a:rPr>
                        <a:t>Maximum Operating Voltage</a:t>
                      </a:r>
                    </a:p>
                  </a:txBody>
                  <a:tcPr marL="18368" marR="18368" marT="18368" marB="18368">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ctr" fontAlgn="t" latinLnBrk="0"/>
                      <a:r>
                        <a:rPr lang="en-US" sz="750">
                          <a:effectLst/>
                          <a:latin typeface="Arial"/>
                        </a:rPr>
                        <a:t>3.6V</a:t>
                      </a:r>
                    </a:p>
                  </a:txBody>
                  <a:tcPr marL="18368" marR="18368" marT="18368" marB="18368">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148611">
                <a:tc>
                  <a:txBody>
                    <a:bodyPr/>
                    <a:lstStyle/>
                    <a:p>
                      <a:pPr algn="l" fontAlgn="t" latinLnBrk="0"/>
                      <a:r>
                        <a:rPr lang="en-US" sz="750" dirty="0">
                          <a:effectLst/>
                          <a:latin typeface="Arial"/>
                        </a:rPr>
                        <a:t>Arduino IDE Board</a:t>
                      </a:r>
                    </a:p>
                  </a:txBody>
                  <a:tcPr marL="18368" marR="18368" marT="18368" marB="18368">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ctr" fontAlgn="t" latinLnBrk="0"/>
                      <a:r>
                        <a:rPr lang="en-US" sz="750">
                          <a:effectLst/>
                          <a:latin typeface="Arial"/>
                        </a:rPr>
                        <a:t>LOLIN(WEMOS) D1 R2 &amp; mini</a:t>
                      </a:r>
                    </a:p>
                  </a:txBody>
                  <a:tcPr marL="18368" marR="18368" marT="18368" marB="18368">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148611">
                <a:tc>
                  <a:txBody>
                    <a:bodyPr/>
                    <a:lstStyle/>
                    <a:p>
                      <a:pPr algn="l" fontAlgn="t" latinLnBrk="0"/>
                      <a:endParaRPr lang="en-US" sz="750">
                        <a:effectLst/>
                        <a:latin typeface="Arial"/>
                      </a:endParaRPr>
                    </a:p>
                  </a:txBody>
                  <a:tcPr marL="18368" marR="18368" marT="18368" marB="18368">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ctr" fontAlgn="t" latinLnBrk="0"/>
                      <a:endParaRPr lang="en-US" sz="750">
                        <a:effectLst/>
                        <a:latin typeface="Arial"/>
                      </a:endParaRPr>
                    </a:p>
                  </a:txBody>
                  <a:tcPr marL="18368" marR="18368" marT="18368" marB="18368">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148611">
                <a:tc>
                  <a:txBody>
                    <a:bodyPr/>
                    <a:lstStyle/>
                    <a:p>
                      <a:pPr algn="l" fontAlgn="t" latinLnBrk="0"/>
                      <a:r>
                        <a:rPr lang="en-US" sz="750">
                          <a:effectLst/>
                          <a:latin typeface="Arial"/>
                        </a:rPr>
                        <a:t>Power Supply via VIN,VCC</a:t>
                      </a:r>
                    </a:p>
                  </a:txBody>
                  <a:tcPr marL="18368" marR="18368" marT="18368" marB="18368">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ctr" fontAlgn="t" latinLnBrk="0"/>
                      <a:r>
                        <a:rPr lang="en-US" sz="750">
                          <a:effectLst/>
                          <a:latin typeface="Arial"/>
                        </a:rPr>
                        <a:t>4V...6V</a:t>
                      </a:r>
                    </a:p>
                  </a:txBody>
                  <a:tcPr marL="18368" marR="18368" marT="18368" marB="18368">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148611">
                <a:tc>
                  <a:txBody>
                    <a:bodyPr/>
                    <a:lstStyle/>
                    <a:p>
                      <a:pPr algn="l" fontAlgn="t" latinLnBrk="0"/>
                      <a:r>
                        <a:rPr lang="en-US" sz="750">
                          <a:effectLst/>
                          <a:latin typeface="Arial"/>
                        </a:rPr>
                        <a:t>VIN,VCC output USB power supply</a:t>
                      </a:r>
                    </a:p>
                  </a:txBody>
                  <a:tcPr marL="18368" marR="18368" marT="18368" marB="18368">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ctr" fontAlgn="t" latinLnBrk="0"/>
                      <a:r>
                        <a:rPr lang="en-US" sz="750">
                          <a:effectLst/>
                          <a:latin typeface="Arial"/>
                        </a:rPr>
                        <a:t>4.67V</a:t>
                      </a:r>
                    </a:p>
                  </a:txBody>
                  <a:tcPr marL="18368" marR="18368" marT="18368" marB="18368">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148611">
                <a:tc>
                  <a:txBody>
                    <a:bodyPr/>
                    <a:lstStyle/>
                    <a:p>
                      <a:pPr algn="l" fontAlgn="t" latinLnBrk="0"/>
                      <a:endParaRPr lang="en-US" sz="750">
                        <a:effectLst/>
                        <a:latin typeface="Arial"/>
                      </a:endParaRPr>
                    </a:p>
                  </a:txBody>
                  <a:tcPr marL="18368" marR="18368" marT="18368" marB="18368">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ctr" fontAlgn="t" latinLnBrk="0"/>
                      <a:endParaRPr lang="en-US" sz="750">
                        <a:effectLst/>
                        <a:latin typeface="Arial"/>
                      </a:endParaRPr>
                    </a:p>
                  </a:txBody>
                  <a:tcPr marL="18368" marR="18368" marT="18368" marB="18368">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148611">
                <a:tc>
                  <a:txBody>
                    <a:bodyPr/>
                    <a:lstStyle/>
                    <a:p>
                      <a:pPr algn="l" fontAlgn="t" latinLnBrk="0"/>
                      <a:r>
                        <a:rPr lang="en-US" sz="750">
                          <a:effectLst/>
                          <a:latin typeface="Arial"/>
                        </a:rPr>
                        <a:t>Digital I/O Pins (with PWM)</a:t>
                      </a:r>
                    </a:p>
                  </a:txBody>
                  <a:tcPr marL="18368" marR="18368" marT="18368" marB="18368">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ctr" fontAlgn="t" latinLnBrk="0"/>
                      <a:r>
                        <a:rPr lang="en-US" sz="750">
                          <a:effectLst/>
                          <a:latin typeface="Arial"/>
                        </a:rPr>
                        <a:t>11 (11)</a:t>
                      </a:r>
                    </a:p>
                  </a:txBody>
                  <a:tcPr marL="18368" marR="18368" marT="18368" marB="18368">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148611">
                <a:tc>
                  <a:txBody>
                    <a:bodyPr/>
                    <a:lstStyle/>
                    <a:p>
                      <a:pPr algn="l" fontAlgn="t" latinLnBrk="0"/>
                      <a:r>
                        <a:rPr lang="en-US" sz="750">
                          <a:effectLst/>
                          <a:latin typeface="Arial"/>
                        </a:rPr>
                        <a:t>Analog Input Pins</a:t>
                      </a:r>
                    </a:p>
                  </a:txBody>
                  <a:tcPr marL="18368" marR="18368" marT="18368" marB="18368">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ctr" fontAlgn="t" latinLnBrk="0"/>
                      <a:r>
                        <a:rPr lang="en-US" sz="750">
                          <a:effectLst/>
                          <a:latin typeface="Arial"/>
                        </a:rPr>
                        <a:t>1</a:t>
                      </a:r>
                    </a:p>
                  </a:txBody>
                  <a:tcPr marL="18368" marR="18368" marT="18368" marB="18368">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148611">
                <a:tc>
                  <a:txBody>
                    <a:bodyPr/>
                    <a:lstStyle/>
                    <a:p>
                      <a:pPr algn="l" fontAlgn="t" latinLnBrk="0"/>
                      <a:r>
                        <a:rPr lang="en-US" sz="750">
                          <a:effectLst/>
                          <a:latin typeface="Arial"/>
                        </a:rPr>
                        <a:t>Resolution ADC</a:t>
                      </a:r>
                    </a:p>
                  </a:txBody>
                  <a:tcPr marL="18368" marR="18368" marT="18368" marB="18368">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ctr" fontAlgn="t" latinLnBrk="0"/>
                      <a:r>
                        <a:rPr lang="en-US" sz="750">
                          <a:effectLst/>
                          <a:latin typeface="Arial"/>
                        </a:rPr>
                        <a:t>10 bit (0...1023)</a:t>
                      </a:r>
                    </a:p>
                  </a:txBody>
                  <a:tcPr marL="18368" marR="18368" marT="18368" marB="18368">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148611">
                <a:tc>
                  <a:txBody>
                    <a:bodyPr/>
                    <a:lstStyle/>
                    <a:p>
                      <a:pPr algn="l" fontAlgn="t" latinLnBrk="0"/>
                      <a:r>
                        <a:rPr lang="en-US" sz="750">
                          <a:effectLst/>
                          <a:latin typeface="Arial"/>
                        </a:rPr>
                        <a:t>Analog Output Pins</a:t>
                      </a:r>
                    </a:p>
                  </a:txBody>
                  <a:tcPr marL="18368" marR="18368" marT="18368" marB="18368">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ctr" fontAlgn="t" latinLnBrk="0"/>
                      <a:r>
                        <a:rPr lang="en-US" sz="750">
                          <a:effectLst/>
                          <a:latin typeface="Arial"/>
                        </a:rPr>
                        <a:t>0</a:t>
                      </a:r>
                    </a:p>
                  </a:txBody>
                  <a:tcPr marL="18368" marR="18368" marT="18368" marB="18368">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148611">
                <a:tc>
                  <a:txBody>
                    <a:bodyPr/>
                    <a:lstStyle/>
                    <a:p>
                      <a:pPr algn="l" fontAlgn="t" latinLnBrk="0"/>
                      <a:r>
                        <a:rPr lang="en-US" sz="750">
                          <a:effectLst/>
                          <a:latin typeface="Arial"/>
                        </a:rPr>
                        <a:t>SPI/I2C/I2S/UART</a:t>
                      </a:r>
                    </a:p>
                  </a:txBody>
                  <a:tcPr marL="18368" marR="18368" marT="18368" marB="18368">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ctr" fontAlgn="t" latinLnBrk="0"/>
                      <a:r>
                        <a:rPr lang="en-US" sz="750">
                          <a:effectLst/>
                          <a:latin typeface="Arial"/>
                        </a:rPr>
                        <a:t>1/1/1/1</a:t>
                      </a:r>
                    </a:p>
                  </a:txBody>
                  <a:tcPr marL="18368" marR="18368" marT="18368" marB="18368">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148611">
                <a:tc>
                  <a:txBody>
                    <a:bodyPr/>
                    <a:lstStyle/>
                    <a:p>
                      <a:pPr algn="l" fontAlgn="t" latinLnBrk="0"/>
                      <a:r>
                        <a:rPr lang="it-IT" sz="750">
                          <a:effectLst/>
                          <a:latin typeface="Arial"/>
                        </a:rPr>
                        <a:t>Max DC Current per I/O Pin</a:t>
                      </a:r>
                    </a:p>
                  </a:txBody>
                  <a:tcPr marL="18368" marR="18368" marT="18368" marB="18368">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ctr" fontAlgn="t" latinLnBrk="0"/>
                      <a:r>
                        <a:rPr lang="en-US" sz="750">
                          <a:effectLst/>
                          <a:latin typeface="Arial"/>
                        </a:rPr>
                        <a:t>12 mA</a:t>
                      </a:r>
                    </a:p>
                  </a:txBody>
                  <a:tcPr marL="18368" marR="18368" marT="18368" marB="18368">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148611">
                <a:tc>
                  <a:txBody>
                    <a:bodyPr/>
                    <a:lstStyle/>
                    <a:p>
                      <a:pPr algn="l" fontAlgn="t" latinLnBrk="0"/>
                      <a:endParaRPr lang="en-US" sz="750">
                        <a:effectLst/>
                        <a:latin typeface="Arial"/>
                      </a:endParaRPr>
                    </a:p>
                  </a:txBody>
                  <a:tcPr marL="18368" marR="18368" marT="18368" marB="18368">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ctr" fontAlgn="t" latinLnBrk="0"/>
                      <a:endParaRPr lang="en-US" sz="750">
                        <a:effectLst/>
                        <a:latin typeface="Arial"/>
                      </a:endParaRPr>
                    </a:p>
                  </a:txBody>
                  <a:tcPr marL="18368" marR="18368" marT="18368" marB="18368">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148611">
                <a:tc>
                  <a:txBody>
                    <a:bodyPr/>
                    <a:lstStyle/>
                    <a:p>
                      <a:pPr algn="l" fontAlgn="t" latinLnBrk="0"/>
                      <a:r>
                        <a:rPr lang="en-US" sz="750">
                          <a:effectLst/>
                          <a:latin typeface="Arial"/>
                        </a:rPr>
                        <a:t>Flash Memory</a:t>
                      </a:r>
                    </a:p>
                  </a:txBody>
                  <a:tcPr marL="18368" marR="18368" marT="18368" marB="18368">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ctr" fontAlgn="t" latinLnBrk="0"/>
                      <a:r>
                        <a:rPr lang="en-US" sz="750">
                          <a:effectLst/>
                          <a:latin typeface="Arial"/>
                        </a:rPr>
                        <a:t>4 MB</a:t>
                      </a:r>
                    </a:p>
                  </a:txBody>
                  <a:tcPr marL="18368" marR="18368" marT="18368" marB="18368">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148611">
                <a:tc>
                  <a:txBody>
                    <a:bodyPr/>
                    <a:lstStyle/>
                    <a:p>
                      <a:pPr algn="l" fontAlgn="t" latinLnBrk="0"/>
                      <a:r>
                        <a:rPr lang="en-US" sz="750">
                          <a:effectLst/>
                          <a:latin typeface="Arial"/>
                        </a:rPr>
                        <a:t>SRAM</a:t>
                      </a:r>
                    </a:p>
                  </a:txBody>
                  <a:tcPr marL="18368" marR="18368" marT="18368" marB="18368">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ctr" fontAlgn="t" latinLnBrk="0"/>
                      <a:r>
                        <a:rPr lang="en-US" sz="750">
                          <a:effectLst/>
                          <a:latin typeface="Arial"/>
                        </a:rPr>
                        <a:t>64 KB</a:t>
                      </a:r>
                    </a:p>
                  </a:txBody>
                  <a:tcPr marL="18368" marR="18368" marT="18368" marB="18368">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148611">
                <a:tc>
                  <a:txBody>
                    <a:bodyPr/>
                    <a:lstStyle/>
                    <a:p>
                      <a:pPr algn="l" fontAlgn="t" latinLnBrk="0"/>
                      <a:r>
                        <a:rPr lang="en-US" sz="750">
                          <a:effectLst/>
                          <a:latin typeface="Arial"/>
                        </a:rPr>
                        <a:t>EEPROM</a:t>
                      </a:r>
                    </a:p>
                  </a:txBody>
                  <a:tcPr marL="18368" marR="18368" marT="18368" marB="18368">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ctr" fontAlgn="t" latinLnBrk="0"/>
                      <a:r>
                        <a:rPr lang="en-US" sz="750">
                          <a:effectLst/>
                          <a:latin typeface="Arial"/>
                        </a:rPr>
                        <a:t>512 bytes</a:t>
                      </a:r>
                    </a:p>
                  </a:txBody>
                  <a:tcPr marL="18368" marR="18368" marT="18368" marB="18368">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148611">
                <a:tc>
                  <a:txBody>
                    <a:bodyPr/>
                    <a:lstStyle/>
                    <a:p>
                      <a:pPr algn="l" fontAlgn="t" latinLnBrk="0"/>
                      <a:r>
                        <a:rPr lang="en-US" sz="750">
                          <a:effectLst/>
                          <a:latin typeface="Arial"/>
                        </a:rPr>
                        <a:t>Clock Speed</a:t>
                      </a:r>
                    </a:p>
                  </a:txBody>
                  <a:tcPr marL="18368" marR="18368" marT="18368" marB="18368">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ctr" fontAlgn="t" latinLnBrk="0"/>
                      <a:r>
                        <a:rPr lang="en-US" sz="750">
                          <a:effectLst/>
                          <a:latin typeface="Arial"/>
                        </a:rPr>
                        <a:t>80/160 MHz</a:t>
                      </a:r>
                    </a:p>
                  </a:txBody>
                  <a:tcPr marL="18368" marR="18368" marT="18368" marB="18368">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148611">
                <a:tc>
                  <a:txBody>
                    <a:bodyPr/>
                    <a:lstStyle/>
                    <a:p>
                      <a:pPr algn="l" fontAlgn="t" latinLnBrk="0"/>
                      <a:endParaRPr lang="en-US" sz="750">
                        <a:effectLst/>
                        <a:latin typeface="Arial"/>
                      </a:endParaRPr>
                    </a:p>
                  </a:txBody>
                  <a:tcPr marL="18368" marR="18368" marT="18368" marB="18368">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ctr" fontAlgn="t" latinLnBrk="0"/>
                      <a:endParaRPr lang="en-US" sz="750">
                        <a:effectLst/>
                        <a:latin typeface="Arial"/>
                      </a:endParaRPr>
                    </a:p>
                  </a:txBody>
                  <a:tcPr marL="18368" marR="18368" marT="18368" marB="18368">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148611">
                <a:tc>
                  <a:txBody>
                    <a:bodyPr/>
                    <a:lstStyle/>
                    <a:p>
                      <a:pPr algn="l" fontAlgn="t" latinLnBrk="0"/>
                      <a:r>
                        <a:rPr lang="en-US" sz="750">
                          <a:effectLst/>
                          <a:latin typeface="Arial"/>
                        </a:rPr>
                        <a:t>Length x Width</a:t>
                      </a:r>
                    </a:p>
                  </a:txBody>
                  <a:tcPr marL="18368" marR="18368" marT="18368" marB="18368">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ctr" fontAlgn="t" latinLnBrk="0"/>
                      <a:r>
                        <a:rPr lang="en-US" sz="750">
                          <a:effectLst/>
                          <a:latin typeface="Arial"/>
                        </a:rPr>
                        <a:t>34mm x 26mm</a:t>
                      </a:r>
                    </a:p>
                  </a:txBody>
                  <a:tcPr marL="18368" marR="18368" marT="18368" marB="18368">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148611">
                <a:tc>
                  <a:txBody>
                    <a:bodyPr/>
                    <a:lstStyle/>
                    <a:p>
                      <a:pPr algn="l" fontAlgn="t" latinLnBrk="0"/>
                      <a:r>
                        <a:rPr lang="en-US" sz="750">
                          <a:effectLst/>
                          <a:latin typeface="Arial"/>
                        </a:rPr>
                        <a:t>Fits on standard breadboard</a:t>
                      </a:r>
                    </a:p>
                  </a:txBody>
                  <a:tcPr marL="18368" marR="18368" marT="18368" marB="18368">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ctr" fontAlgn="t" latinLnBrk="0"/>
                      <a:r>
                        <a:rPr lang="en-US" sz="750">
                          <a:effectLst/>
                          <a:latin typeface="Arial"/>
                        </a:rPr>
                        <a:t>yes</a:t>
                      </a:r>
                    </a:p>
                  </a:txBody>
                  <a:tcPr marL="18368" marR="18368" marT="18368" marB="18368">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148611">
                <a:tc>
                  <a:txBody>
                    <a:bodyPr/>
                    <a:lstStyle/>
                    <a:p>
                      <a:pPr algn="l" fontAlgn="t" latinLnBrk="0"/>
                      <a:endParaRPr lang="en-US" sz="750">
                        <a:effectLst/>
                        <a:latin typeface="Arial"/>
                      </a:endParaRPr>
                    </a:p>
                  </a:txBody>
                  <a:tcPr marL="18368" marR="18368" marT="18368" marB="18368">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ctr" fontAlgn="t" latinLnBrk="0"/>
                      <a:endParaRPr lang="en-US" sz="750">
                        <a:effectLst/>
                        <a:latin typeface="Arial"/>
                      </a:endParaRPr>
                    </a:p>
                  </a:txBody>
                  <a:tcPr marL="18368" marR="18368" marT="18368" marB="18368">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148611">
                <a:tc>
                  <a:txBody>
                    <a:bodyPr/>
                    <a:lstStyle/>
                    <a:p>
                      <a:pPr algn="l" fontAlgn="t" latinLnBrk="0"/>
                      <a:r>
                        <a:rPr lang="en-US" sz="750">
                          <a:effectLst/>
                          <a:latin typeface="Arial"/>
                        </a:rPr>
                        <a:t>WIFI</a:t>
                      </a:r>
                    </a:p>
                  </a:txBody>
                  <a:tcPr marL="18368" marR="18368" marT="18368" marB="18368">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ctr" fontAlgn="t" latinLnBrk="0"/>
                      <a:r>
                        <a:rPr lang="en-US" sz="750">
                          <a:effectLst/>
                          <a:latin typeface="Arial"/>
                        </a:rPr>
                        <a:t>IEEE 802.11 b/g/n</a:t>
                      </a:r>
                    </a:p>
                  </a:txBody>
                  <a:tcPr marL="18368" marR="18368" marT="18368" marB="18368">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148611">
                <a:tc>
                  <a:txBody>
                    <a:bodyPr/>
                    <a:lstStyle/>
                    <a:p>
                      <a:pPr algn="l" fontAlgn="t" latinLnBrk="0"/>
                      <a:r>
                        <a:rPr lang="en-US" sz="750">
                          <a:effectLst/>
                          <a:latin typeface="Arial"/>
                        </a:rPr>
                        <a:t>Bluetooth</a:t>
                      </a:r>
                    </a:p>
                  </a:txBody>
                  <a:tcPr marL="18368" marR="18368" marT="18368" marB="18368">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ctr" fontAlgn="t" latinLnBrk="0"/>
                      <a:r>
                        <a:rPr lang="en-US" sz="750">
                          <a:effectLst/>
                          <a:latin typeface="Arial"/>
                        </a:rPr>
                        <a:t>no</a:t>
                      </a:r>
                    </a:p>
                  </a:txBody>
                  <a:tcPr marL="18368" marR="18368" marT="18368" marB="18368">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148611">
                <a:tc>
                  <a:txBody>
                    <a:bodyPr/>
                    <a:lstStyle/>
                    <a:p>
                      <a:pPr algn="l" fontAlgn="t" latinLnBrk="0"/>
                      <a:r>
                        <a:rPr lang="en-US" sz="750">
                          <a:effectLst/>
                          <a:latin typeface="Arial"/>
                        </a:rPr>
                        <a:t>Touch sensor</a:t>
                      </a:r>
                    </a:p>
                  </a:txBody>
                  <a:tcPr marL="18368" marR="18368" marT="18368" marB="18368">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ctr" fontAlgn="t" latinLnBrk="0"/>
                      <a:r>
                        <a:rPr lang="en-US" sz="750">
                          <a:effectLst/>
                          <a:latin typeface="Arial"/>
                        </a:rPr>
                        <a:t>no</a:t>
                      </a:r>
                    </a:p>
                  </a:txBody>
                  <a:tcPr marL="18368" marR="18368" marT="18368" marB="18368">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148611">
                <a:tc>
                  <a:txBody>
                    <a:bodyPr/>
                    <a:lstStyle/>
                    <a:p>
                      <a:pPr algn="l" fontAlgn="t" latinLnBrk="0"/>
                      <a:r>
                        <a:rPr lang="en-US" sz="750">
                          <a:effectLst/>
                          <a:latin typeface="Arial"/>
                        </a:rPr>
                        <a:t>CAN</a:t>
                      </a:r>
                    </a:p>
                  </a:txBody>
                  <a:tcPr marL="18368" marR="18368" marT="18368" marB="18368">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ctr" fontAlgn="t" latinLnBrk="0"/>
                      <a:r>
                        <a:rPr lang="en-US" sz="750">
                          <a:effectLst/>
                          <a:latin typeface="Arial"/>
                        </a:rPr>
                        <a:t>no</a:t>
                      </a:r>
                    </a:p>
                  </a:txBody>
                  <a:tcPr marL="18368" marR="18368" marT="18368" marB="18368">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148611">
                <a:tc>
                  <a:txBody>
                    <a:bodyPr/>
                    <a:lstStyle/>
                    <a:p>
                      <a:pPr algn="l" fontAlgn="t" latinLnBrk="0"/>
                      <a:r>
                        <a:rPr lang="en-US" sz="750">
                          <a:effectLst/>
                          <a:latin typeface="Arial"/>
                        </a:rPr>
                        <a:t>Ethernet MAC Interface</a:t>
                      </a:r>
                    </a:p>
                  </a:txBody>
                  <a:tcPr marL="18368" marR="18368" marT="18368" marB="18368">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ctr" fontAlgn="t" latinLnBrk="0"/>
                      <a:r>
                        <a:rPr lang="en-US" sz="750">
                          <a:effectLst/>
                          <a:latin typeface="Arial"/>
                        </a:rPr>
                        <a:t>no</a:t>
                      </a:r>
                    </a:p>
                  </a:txBody>
                  <a:tcPr marL="18368" marR="18368" marT="18368" marB="18368">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148611">
                <a:tc>
                  <a:txBody>
                    <a:bodyPr/>
                    <a:lstStyle/>
                    <a:p>
                      <a:pPr algn="l" fontAlgn="t" latinLnBrk="0"/>
                      <a:r>
                        <a:rPr lang="en-US" sz="750">
                          <a:effectLst/>
                          <a:latin typeface="Arial"/>
                        </a:rPr>
                        <a:t>Temperature Sensor</a:t>
                      </a:r>
                    </a:p>
                  </a:txBody>
                  <a:tcPr marL="18368" marR="18368" marT="18368" marB="18368">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ctr" fontAlgn="t" latinLnBrk="0"/>
                      <a:r>
                        <a:rPr lang="en-US" sz="750">
                          <a:effectLst/>
                          <a:latin typeface="Arial"/>
                        </a:rPr>
                        <a:t>no</a:t>
                      </a:r>
                    </a:p>
                  </a:txBody>
                  <a:tcPr marL="18368" marR="18368" marT="18368" marB="18368">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148611">
                <a:tc>
                  <a:txBody>
                    <a:bodyPr/>
                    <a:lstStyle/>
                    <a:p>
                      <a:pPr algn="l" fontAlgn="t" latinLnBrk="0"/>
                      <a:r>
                        <a:rPr lang="en-US" sz="750">
                          <a:effectLst/>
                          <a:latin typeface="Arial"/>
                        </a:rPr>
                        <a:t>Hall effect sensor</a:t>
                      </a:r>
                    </a:p>
                  </a:txBody>
                  <a:tcPr marL="18368" marR="18368" marT="18368" marB="18368">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ctr" fontAlgn="t" latinLnBrk="0"/>
                      <a:r>
                        <a:rPr lang="en-US" sz="750">
                          <a:effectLst/>
                          <a:latin typeface="Arial"/>
                        </a:rPr>
                        <a:t>no</a:t>
                      </a:r>
                    </a:p>
                  </a:txBody>
                  <a:tcPr marL="18368" marR="18368" marT="18368" marB="18368">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148611">
                <a:tc>
                  <a:txBody>
                    <a:bodyPr/>
                    <a:lstStyle/>
                    <a:p>
                      <a:pPr algn="l" fontAlgn="t" latinLnBrk="0"/>
                      <a:endParaRPr lang="en-US" sz="750">
                        <a:effectLst/>
                        <a:latin typeface="Arial"/>
                      </a:endParaRPr>
                    </a:p>
                  </a:txBody>
                  <a:tcPr marL="18368" marR="18368" marT="18368" marB="18368">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ctr" fontAlgn="t" latinLnBrk="0"/>
                      <a:endParaRPr lang="en-US" sz="750">
                        <a:effectLst/>
                        <a:latin typeface="Arial"/>
                      </a:endParaRPr>
                    </a:p>
                  </a:txBody>
                  <a:tcPr marL="18368" marR="18368" marT="18368" marB="18368">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148611">
                <a:tc>
                  <a:txBody>
                    <a:bodyPr/>
                    <a:lstStyle/>
                    <a:p>
                      <a:pPr algn="l" fontAlgn="t" latinLnBrk="0"/>
                      <a:r>
                        <a:rPr lang="en-US" sz="750">
                          <a:effectLst/>
                          <a:latin typeface="Arial"/>
                        </a:rPr>
                        <a:t>Power jack</a:t>
                      </a:r>
                    </a:p>
                  </a:txBody>
                  <a:tcPr marL="18368" marR="18368" marT="18368" marB="18368">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ctr" fontAlgn="t" latinLnBrk="0"/>
                      <a:r>
                        <a:rPr lang="en-US" sz="750">
                          <a:effectLst/>
                          <a:latin typeface="Arial"/>
                        </a:rPr>
                        <a:t>no</a:t>
                      </a:r>
                    </a:p>
                  </a:txBody>
                  <a:tcPr marL="18368" marR="18368" marT="18368" marB="18368">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148611">
                <a:tc>
                  <a:txBody>
                    <a:bodyPr/>
                    <a:lstStyle/>
                    <a:p>
                      <a:pPr algn="l" fontAlgn="t" latinLnBrk="0"/>
                      <a:r>
                        <a:rPr lang="en-US" sz="750">
                          <a:effectLst/>
                          <a:latin typeface="Arial"/>
                        </a:rPr>
                        <a:t>USB connection</a:t>
                      </a:r>
                    </a:p>
                  </a:txBody>
                  <a:tcPr marL="18368" marR="18368" marT="18368" marB="18368">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ctr" fontAlgn="t" latinLnBrk="0"/>
                      <a:r>
                        <a:rPr lang="en-US" sz="750">
                          <a:effectLst/>
                          <a:latin typeface="Arial"/>
                        </a:rPr>
                        <a:t>yes</a:t>
                      </a:r>
                    </a:p>
                  </a:txBody>
                  <a:tcPr marL="18368" marR="18368" marT="18368" marB="18368">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148611">
                <a:tc>
                  <a:txBody>
                    <a:bodyPr/>
                    <a:lstStyle/>
                    <a:p>
                      <a:pPr algn="l" fontAlgn="t" latinLnBrk="0"/>
                      <a:r>
                        <a:rPr lang="en-US" sz="750">
                          <a:effectLst/>
                          <a:latin typeface="Arial"/>
                        </a:rPr>
                        <a:t>Battery Connection</a:t>
                      </a:r>
                    </a:p>
                  </a:txBody>
                  <a:tcPr marL="18368" marR="18368" marT="18368" marB="18368">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ctr" fontAlgn="t" latinLnBrk="0"/>
                      <a:r>
                        <a:rPr lang="en-US" sz="750">
                          <a:effectLst/>
                          <a:latin typeface="Arial"/>
                        </a:rPr>
                        <a:t>no</a:t>
                      </a:r>
                    </a:p>
                  </a:txBody>
                  <a:tcPr marL="18368" marR="18368" marT="18368" marB="18368">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148611">
                <a:tc>
                  <a:txBody>
                    <a:bodyPr/>
                    <a:lstStyle/>
                    <a:p>
                      <a:pPr algn="l" fontAlgn="t" latinLnBrk="0"/>
                      <a:endParaRPr lang="en-US" sz="750">
                        <a:effectLst/>
                        <a:latin typeface="Arial"/>
                      </a:endParaRPr>
                    </a:p>
                  </a:txBody>
                  <a:tcPr marL="18368" marR="18368" marT="18368" marB="18368">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ctr" fontAlgn="t" latinLnBrk="0"/>
                      <a:endParaRPr lang="en-US" sz="750">
                        <a:effectLst/>
                        <a:latin typeface="Arial"/>
                      </a:endParaRPr>
                    </a:p>
                  </a:txBody>
                  <a:tcPr marL="18368" marR="18368" marT="18368" marB="18368">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148611">
                <a:tc>
                  <a:txBody>
                    <a:bodyPr/>
                    <a:lstStyle/>
                    <a:p>
                      <a:pPr algn="l" fontAlgn="t" latinLnBrk="0"/>
                      <a:r>
                        <a:rPr lang="en-US" sz="750">
                          <a:effectLst/>
                          <a:latin typeface="Arial"/>
                        </a:rPr>
                        <a:t>Programmable</a:t>
                      </a:r>
                    </a:p>
                  </a:txBody>
                  <a:tcPr marL="18368" marR="18368" marT="18368" marB="18368">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ctr" fontAlgn="t" latinLnBrk="0"/>
                      <a:r>
                        <a:rPr lang="en-US" sz="750">
                          <a:effectLst/>
                          <a:latin typeface="Arial"/>
                        </a:rPr>
                        <a:t>Arduino IDE, LuaNode SDK, Micropython</a:t>
                      </a:r>
                    </a:p>
                  </a:txBody>
                  <a:tcPr marL="18368" marR="18368" marT="18368" marB="18368">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148611">
                <a:tc>
                  <a:txBody>
                    <a:bodyPr/>
                    <a:lstStyle/>
                    <a:p>
                      <a:pPr algn="l" fontAlgn="t" latinLnBrk="0"/>
                      <a:endParaRPr lang="en-US" sz="750">
                        <a:effectLst/>
                        <a:latin typeface="Arial"/>
                      </a:endParaRPr>
                    </a:p>
                  </a:txBody>
                  <a:tcPr marL="18368" marR="18368" marT="18368" marB="18368">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ctr" fontAlgn="t" latinLnBrk="0"/>
                      <a:endParaRPr lang="en-US" sz="750">
                        <a:effectLst/>
                        <a:latin typeface="Arial"/>
                      </a:endParaRPr>
                    </a:p>
                  </a:txBody>
                  <a:tcPr marL="18368" marR="18368" marT="18368" marB="18368">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148611">
                <a:tc>
                  <a:txBody>
                    <a:bodyPr/>
                    <a:lstStyle/>
                    <a:p>
                      <a:pPr algn="l" fontAlgn="t" latinLnBrk="0"/>
                      <a:r>
                        <a:rPr lang="en-US" sz="750">
                          <a:effectLst/>
                          <a:latin typeface="Arial"/>
                        </a:rPr>
                        <a:t>3.3V Voltage Regulator</a:t>
                      </a:r>
                    </a:p>
                  </a:txBody>
                  <a:tcPr marL="18368" marR="18368" marT="18368" marB="18368">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ctr" fontAlgn="t" latinLnBrk="0"/>
                      <a:r>
                        <a:rPr lang="en-US" sz="750">
                          <a:effectLst/>
                          <a:latin typeface="Arial"/>
                        </a:rPr>
                        <a:t>ME6211</a:t>
                      </a:r>
                    </a:p>
                  </a:txBody>
                  <a:tcPr marL="18368" marR="18368" marT="18368" marB="18368">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148611">
                <a:tc>
                  <a:txBody>
                    <a:bodyPr/>
                    <a:lstStyle/>
                    <a:p>
                      <a:pPr algn="l" fontAlgn="t" latinLnBrk="0"/>
                      <a:r>
                        <a:rPr lang="en-US" sz="750">
                          <a:effectLst/>
                          <a:latin typeface="Arial"/>
                        </a:rPr>
                        <a:t>Output Voltage</a:t>
                      </a:r>
                    </a:p>
                  </a:txBody>
                  <a:tcPr marL="18368" marR="18368" marT="18368" marB="18368">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ctr" fontAlgn="t" latinLnBrk="0"/>
                      <a:r>
                        <a:rPr lang="en-US" sz="750">
                          <a:effectLst/>
                          <a:latin typeface="Arial"/>
                        </a:rPr>
                        <a:t>3.3V</a:t>
                      </a:r>
                    </a:p>
                  </a:txBody>
                  <a:tcPr marL="18368" marR="18368" marT="18368" marB="18368">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148611">
                <a:tc>
                  <a:txBody>
                    <a:bodyPr/>
                    <a:lstStyle/>
                    <a:p>
                      <a:pPr algn="l" fontAlgn="t" latinLnBrk="0"/>
                      <a:r>
                        <a:rPr lang="en-US" sz="750" b="1">
                          <a:effectLst/>
                          <a:latin typeface="Arial"/>
                        </a:rPr>
                        <a:t>Maximum Input Voltage</a:t>
                      </a:r>
                    </a:p>
                  </a:txBody>
                  <a:tcPr marL="18368" marR="18368" marT="18368" marB="18368">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ctr" fontAlgn="t" latinLnBrk="0"/>
                      <a:r>
                        <a:rPr lang="en-US" sz="750" b="1" dirty="0">
                          <a:effectLst/>
                          <a:latin typeface="Arial"/>
                        </a:rPr>
                        <a:t>6V</a:t>
                      </a:r>
                    </a:p>
                  </a:txBody>
                  <a:tcPr marL="18368" marR="18368" marT="18368" marB="18368">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148611">
                <a:tc>
                  <a:txBody>
                    <a:bodyPr/>
                    <a:lstStyle/>
                    <a:p>
                      <a:pPr algn="l" fontAlgn="t" latinLnBrk="0"/>
                      <a:r>
                        <a:rPr lang="en-US" sz="750">
                          <a:effectLst/>
                          <a:latin typeface="Arial"/>
                        </a:rPr>
                        <a:t>Minimum Input Voltage</a:t>
                      </a:r>
                    </a:p>
                  </a:txBody>
                  <a:tcPr marL="18368" marR="18368" marT="18368" marB="18368">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ctr" fontAlgn="t" latinLnBrk="0"/>
                      <a:r>
                        <a:rPr lang="en-US" sz="750">
                          <a:effectLst/>
                          <a:latin typeface="Arial"/>
                        </a:rPr>
                        <a:t>4.3V</a:t>
                      </a:r>
                    </a:p>
                  </a:txBody>
                  <a:tcPr marL="18368" marR="18368" marT="18368" marB="18368">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148611">
                <a:tc>
                  <a:txBody>
                    <a:bodyPr/>
                    <a:lstStyle/>
                    <a:p>
                      <a:pPr algn="l" fontAlgn="t" latinLnBrk="0"/>
                      <a:r>
                        <a:rPr lang="en-US" sz="750" b="1">
                          <a:solidFill>
                            <a:srgbClr val="FF0000"/>
                          </a:solidFill>
                          <a:effectLst/>
                          <a:latin typeface="Arial"/>
                        </a:rPr>
                        <a:t>Maximum Output Current</a:t>
                      </a:r>
                    </a:p>
                  </a:txBody>
                  <a:tcPr marL="18368" marR="18368" marT="18368" marB="18368">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ctr" fontAlgn="t" latinLnBrk="0"/>
                      <a:r>
                        <a:rPr lang="en-US" sz="750" b="1" dirty="0">
                          <a:solidFill>
                            <a:srgbClr val="FF0000"/>
                          </a:solidFill>
                          <a:effectLst/>
                          <a:latin typeface="Arial"/>
                        </a:rPr>
                        <a:t>500mA</a:t>
                      </a:r>
                    </a:p>
                  </a:txBody>
                  <a:tcPr marL="18368" marR="18368" marT="18368" marB="18368">
                    <a:lnL>
                      <a:noFill/>
                    </a:lnL>
                    <a:lnR>
                      <a:noFill/>
                    </a:lnR>
                    <a:lnT w="9525" cap="flat" cmpd="sng" algn="ctr">
                      <a:solidFill>
                        <a:srgbClr val="DDDDDD"/>
                      </a:solidFill>
                      <a:prstDash val="solid"/>
                      <a:round/>
                      <a:headEnd type="none" w="med" len="med"/>
                      <a:tailEnd type="none" w="med" len="med"/>
                    </a:lnT>
                    <a:lnB>
                      <a:noFill/>
                    </a:lnB>
                    <a:solidFill>
                      <a:srgbClr val="FFFFFF"/>
                    </a:solidFill>
                  </a:tcPr>
                </a:tc>
              </a:tr>
            </a:tbl>
          </a:graphicData>
        </a:graphic>
      </p:graphicFrame>
    </p:spTree>
    <p:extLst>
      <p:ext uri="{BB962C8B-B14F-4D97-AF65-F5344CB8AC3E}">
        <p14:creationId xmlns:p14="http://schemas.microsoft.com/office/powerpoint/2010/main" val="316181432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2982" y="3071265"/>
            <a:ext cx="6830887" cy="3100935"/>
          </a:xfrm>
          <a:prstGeom prst="rect">
            <a:avLst/>
          </a:prstGeom>
        </p:spPr>
      </p:pic>
      <p:sp>
        <p:nvSpPr>
          <p:cNvPr id="2" name="Title 1"/>
          <p:cNvSpPr>
            <a:spLocks noGrp="1"/>
          </p:cNvSpPr>
          <p:nvPr>
            <p:ph type="title"/>
          </p:nvPr>
        </p:nvSpPr>
        <p:spPr>
          <a:xfrm>
            <a:off x="155575" y="152400"/>
            <a:ext cx="8897937" cy="411162"/>
          </a:xfrm>
        </p:spPr>
        <p:txBody>
          <a:bodyPr/>
          <a:lstStyle/>
          <a:p>
            <a:r>
              <a:rPr lang="en-US" sz="2800" dirty="0" smtClean="0"/>
              <a:t>Wiring a D1 Mini and </a:t>
            </a:r>
            <a:r>
              <a:rPr lang="en-US" sz="2800" dirty="0" err="1" smtClean="0"/>
              <a:t>Neopixels</a:t>
            </a:r>
            <a:r>
              <a:rPr lang="en-US" sz="2800" dirty="0" smtClean="0"/>
              <a:t> – 3.3 Volt</a:t>
            </a:r>
            <a:endParaRPr lang="en-US" sz="2800" dirty="0"/>
          </a:p>
        </p:txBody>
      </p:sp>
      <p:sp>
        <p:nvSpPr>
          <p:cNvPr id="5" name="AutoShape 2" descr="DT830D - Pocket Size Digital Multimeter - Multipurpose Electric meter"/>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Rectangle 29"/>
          <p:cNvSpPr/>
          <p:nvPr/>
        </p:nvSpPr>
        <p:spPr>
          <a:xfrm>
            <a:off x="165100" y="609600"/>
            <a:ext cx="6092825" cy="2062103"/>
          </a:xfrm>
          <a:prstGeom prst="rect">
            <a:avLst/>
          </a:prstGeom>
        </p:spPr>
        <p:txBody>
          <a:bodyPr wrap="square">
            <a:spAutoFit/>
          </a:bodyPr>
          <a:lstStyle/>
          <a:p>
            <a:r>
              <a:rPr lang="en-US" sz="1600" b="1" dirty="0" smtClean="0">
                <a:solidFill>
                  <a:schemeClr val="bg1"/>
                </a:solidFill>
                <a:latin typeface="Arial" panose="020B0604020202020204" pitchFamily="34" charset="0"/>
                <a:cs typeface="Arial" panose="020B0604020202020204" pitchFamily="34" charset="0"/>
              </a:rPr>
              <a:t>From your Arduino kits:</a:t>
            </a:r>
          </a:p>
          <a:p>
            <a:pPr marL="342900" indent="-342900">
              <a:buFont typeface="Arial" panose="020B0604020202020204" pitchFamily="34" charset="0"/>
              <a:buChar char="•"/>
            </a:pPr>
            <a:r>
              <a:rPr lang="en-US" sz="1600" b="1" dirty="0" smtClean="0">
                <a:solidFill>
                  <a:schemeClr val="bg1"/>
                </a:solidFill>
                <a:latin typeface="Arial" panose="020B0604020202020204" pitchFamily="34" charset="0"/>
                <a:cs typeface="Arial" panose="020B0604020202020204" pitchFamily="34" charset="0"/>
              </a:rPr>
              <a:t>Green power plug adapter</a:t>
            </a:r>
          </a:p>
          <a:p>
            <a:pPr marL="342900" indent="-342900">
              <a:buFont typeface="Arial" panose="020B0604020202020204" pitchFamily="34" charset="0"/>
              <a:buChar char="•"/>
            </a:pPr>
            <a:r>
              <a:rPr lang="en-US" sz="1600" b="1" dirty="0" smtClean="0">
                <a:solidFill>
                  <a:schemeClr val="bg1"/>
                </a:solidFill>
                <a:latin typeface="Arial" panose="020B0604020202020204" pitchFamily="34" charset="0"/>
                <a:cs typeface="Arial" panose="020B0604020202020204" pitchFamily="34" charset="0"/>
              </a:rPr>
              <a:t>1000uF capacitor</a:t>
            </a:r>
          </a:p>
          <a:p>
            <a:pPr marL="342900" indent="-342900">
              <a:buFont typeface="Arial" panose="020B0604020202020204" pitchFamily="34" charset="0"/>
              <a:buChar char="•"/>
            </a:pPr>
            <a:r>
              <a:rPr lang="en-US" sz="1600" b="1" dirty="0" smtClean="0">
                <a:solidFill>
                  <a:schemeClr val="bg1"/>
                </a:solidFill>
                <a:latin typeface="Arial" panose="020B0604020202020204" pitchFamily="34" charset="0"/>
                <a:cs typeface="Arial" panose="020B0604020202020204" pitchFamily="34" charset="0"/>
              </a:rPr>
              <a:t>100 ohm resistor (brown-black-brown)</a:t>
            </a:r>
          </a:p>
          <a:p>
            <a:pPr marL="342900" indent="-342900">
              <a:buFont typeface="Arial" panose="020B0604020202020204" pitchFamily="34" charset="0"/>
              <a:buChar char="•"/>
            </a:pPr>
            <a:r>
              <a:rPr lang="en-US" sz="1600" b="1" dirty="0" smtClean="0">
                <a:solidFill>
                  <a:schemeClr val="bg1"/>
                </a:solidFill>
                <a:latin typeface="Arial" panose="020B0604020202020204" pitchFamily="34" charset="0"/>
                <a:cs typeface="Arial" panose="020B0604020202020204" pitchFamily="34" charset="0"/>
              </a:rPr>
              <a:t>WS2812B LED strip</a:t>
            </a:r>
          </a:p>
          <a:p>
            <a:pPr marL="342900" indent="-342900">
              <a:buFont typeface="Arial" panose="020B0604020202020204" pitchFamily="34" charset="0"/>
              <a:buChar char="•"/>
            </a:pPr>
            <a:r>
              <a:rPr lang="en-US" sz="1600" b="1" dirty="0" smtClean="0">
                <a:solidFill>
                  <a:schemeClr val="bg1"/>
                </a:solidFill>
                <a:latin typeface="Arial" panose="020B0604020202020204" pitchFamily="34" charset="0"/>
                <a:cs typeface="Arial" panose="020B0604020202020204" pitchFamily="34" charset="0"/>
              </a:rPr>
              <a:t>One (1) general purpose diode</a:t>
            </a:r>
          </a:p>
          <a:p>
            <a:pPr marL="342900" indent="-342900">
              <a:buFont typeface="Arial" panose="020B0604020202020204" pitchFamily="34" charset="0"/>
              <a:buChar char="•"/>
            </a:pPr>
            <a:r>
              <a:rPr lang="en-US" sz="1600" b="1" dirty="0" smtClean="0">
                <a:solidFill>
                  <a:schemeClr val="bg1"/>
                </a:solidFill>
                <a:latin typeface="Arial" panose="020B0604020202020204" pitchFamily="34" charset="0"/>
                <a:cs typeface="Arial" panose="020B0604020202020204" pitchFamily="34" charset="0"/>
              </a:rPr>
              <a:t>Male-Male DuPont jumpers as required</a:t>
            </a:r>
          </a:p>
          <a:p>
            <a:r>
              <a:rPr lang="en-US" sz="1600" b="1" dirty="0">
                <a:solidFill>
                  <a:schemeClr val="bg1"/>
                </a:solidFill>
                <a:latin typeface="Arial" panose="020B0604020202020204" pitchFamily="34" charset="0"/>
                <a:cs typeface="Arial" panose="020B0604020202020204" pitchFamily="34" charset="0"/>
              </a:rPr>
              <a:t>W</a:t>
            </a:r>
            <a:r>
              <a:rPr lang="en-US" sz="1600" b="1" dirty="0" smtClean="0">
                <a:solidFill>
                  <a:schemeClr val="bg1"/>
                </a:solidFill>
                <a:latin typeface="Arial" panose="020B0604020202020204" pitchFamily="34" charset="0"/>
                <a:cs typeface="Arial" panose="020B0604020202020204" pitchFamily="34" charset="0"/>
              </a:rPr>
              <a:t>ire your breadboard up to look like this:</a:t>
            </a:r>
            <a:endParaRPr lang="en-US" sz="1600" b="1"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5105400" y="3656391"/>
            <a:ext cx="2816225" cy="600164"/>
          </a:xfrm>
          <a:prstGeom prst="rect">
            <a:avLst/>
          </a:prstGeom>
          <a:solidFill>
            <a:srgbClr val="000066"/>
          </a:solidFill>
          <a:ln w="19050">
            <a:solidFill>
              <a:srgbClr val="FFFF00"/>
            </a:solidFill>
          </a:ln>
        </p:spPr>
        <p:txBody>
          <a:bodyPr wrap="square">
            <a:spAutoFit/>
          </a:bodyPr>
          <a:lstStyle/>
          <a:p>
            <a:r>
              <a:rPr lang="en-US" sz="1100" b="1" dirty="0" smtClean="0">
                <a:solidFill>
                  <a:schemeClr val="bg1"/>
                </a:solidFill>
                <a:latin typeface="Arial" panose="020B0604020202020204" pitchFamily="34" charset="0"/>
                <a:cs typeface="Arial" panose="020B0604020202020204" pitchFamily="34" charset="0"/>
              </a:rPr>
              <a:t>The 1000uF capacitors are loose in the large plastic boxes in your kits</a:t>
            </a:r>
          </a:p>
          <a:p>
            <a:r>
              <a:rPr lang="en-US" sz="1100" b="1" dirty="0" smtClean="0">
                <a:solidFill>
                  <a:srgbClr val="FFFF00"/>
                </a:solidFill>
                <a:latin typeface="Arial" panose="020B0604020202020204" pitchFamily="34" charset="0"/>
                <a:cs typeface="Arial" panose="020B0604020202020204" pitchFamily="34" charset="0"/>
              </a:rPr>
              <a:t>MIND THE POLARITY OF THESE!!!!</a:t>
            </a:r>
            <a:endParaRPr lang="en-US" sz="1100" b="1" dirty="0">
              <a:solidFill>
                <a:srgbClr val="FFFF00"/>
              </a:solidFill>
              <a:latin typeface="Arial" panose="020B0604020202020204" pitchFamily="34" charset="0"/>
              <a:cs typeface="Arial" panose="020B0604020202020204" pitchFamily="34" charset="0"/>
            </a:endParaRPr>
          </a:p>
        </p:txBody>
      </p:sp>
      <p:sp>
        <p:nvSpPr>
          <p:cNvPr id="11" name="Rectangle 10"/>
          <p:cNvSpPr/>
          <p:nvPr/>
        </p:nvSpPr>
        <p:spPr>
          <a:xfrm>
            <a:off x="5105400" y="4419600"/>
            <a:ext cx="3454400" cy="600164"/>
          </a:xfrm>
          <a:prstGeom prst="rect">
            <a:avLst/>
          </a:prstGeom>
          <a:solidFill>
            <a:srgbClr val="000066"/>
          </a:solidFill>
          <a:ln w="19050">
            <a:solidFill>
              <a:srgbClr val="FFFF00"/>
            </a:solidFill>
          </a:ln>
        </p:spPr>
        <p:txBody>
          <a:bodyPr wrap="square">
            <a:spAutoFit/>
          </a:bodyPr>
          <a:lstStyle/>
          <a:p>
            <a:r>
              <a:rPr lang="en-US" sz="1100" b="1" dirty="0" smtClean="0">
                <a:solidFill>
                  <a:schemeClr val="bg1"/>
                </a:solidFill>
                <a:latin typeface="Arial" panose="020B0604020202020204" pitchFamily="34" charset="0"/>
                <a:cs typeface="Arial" panose="020B0604020202020204" pitchFamily="34" charset="0"/>
              </a:rPr>
              <a:t>These are DuPont Male-Male jumper wires that connect directly from the breadboard rails to the mail LED strip connector and power plug.</a:t>
            </a:r>
            <a:endParaRPr lang="en-US" sz="1100" b="1" dirty="0">
              <a:solidFill>
                <a:schemeClr val="bg1"/>
              </a:solidFill>
              <a:latin typeface="Arial" panose="020B0604020202020204" pitchFamily="34" charset="0"/>
              <a:cs typeface="Arial" panose="020B0604020202020204" pitchFamily="34" charset="0"/>
            </a:endParaRPr>
          </a:p>
        </p:txBody>
      </p:sp>
      <p:sp>
        <p:nvSpPr>
          <p:cNvPr id="12" name="Rectangle 11"/>
          <p:cNvSpPr/>
          <p:nvPr/>
        </p:nvSpPr>
        <p:spPr>
          <a:xfrm>
            <a:off x="274182" y="6088698"/>
            <a:ext cx="3273425" cy="415498"/>
          </a:xfrm>
          <a:prstGeom prst="rect">
            <a:avLst/>
          </a:prstGeom>
          <a:solidFill>
            <a:srgbClr val="FFFF00"/>
          </a:solidFill>
          <a:ln w="19050">
            <a:solidFill>
              <a:schemeClr val="bg1"/>
            </a:solidFill>
          </a:ln>
        </p:spPr>
        <p:txBody>
          <a:bodyPr wrap="square">
            <a:spAutoFit/>
          </a:bodyPr>
          <a:lstStyle/>
          <a:p>
            <a:r>
              <a:rPr lang="en-US" sz="700" b="1" dirty="0" smtClean="0">
                <a:latin typeface="Arial" panose="020B0604020202020204" pitchFamily="34" charset="0"/>
                <a:cs typeface="Arial" panose="020B0604020202020204" pitchFamily="34" charset="0"/>
              </a:rPr>
              <a:t>Be 100% certain that you have not reversed the 5V and ground connections to the LED strip!</a:t>
            </a:r>
          </a:p>
          <a:p>
            <a:r>
              <a:rPr lang="en-US" sz="700" b="1" dirty="0" smtClean="0">
                <a:latin typeface="Arial" panose="020B0604020202020204" pitchFamily="34" charset="0"/>
                <a:cs typeface="Arial" panose="020B0604020202020204" pitchFamily="34" charset="0"/>
              </a:rPr>
              <a:t>Ground wire on strip JST connectors is WHITE, not BLACK.</a:t>
            </a:r>
            <a:endParaRPr lang="en-US" sz="700" b="1" dirty="0">
              <a:latin typeface="Arial" panose="020B0604020202020204" pitchFamily="34" charset="0"/>
              <a:cs typeface="Arial" panose="020B0604020202020204" pitchFamily="34" charset="0"/>
            </a:endParaRPr>
          </a:p>
        </p:txBody>
      </p:sp>
      <p:sp>
        <p:nvSpPr>
          <p:cNvPr id="15" name="Rectangle 14"/>
          <p:cNvSpPr/>
          <p:nvPr/>
        </p:nvSpPr>
        <p:spPr>
          <a:xfrm>
            <a:off x="1146175" y="6572250"/>
            <a:ext cx="6092825" cy="261610"/>
          </a:xfrm>
          <a:prstGeom prst="rect">
            <a:avLst/>
          </a:prstGeom>
          <a:solidFill>
            <a:srgbClr val="000066"/>
          </a:solidFill>
          <a:ln w="19050">
            <a:solidFill>
              <a:srgbClr val="FF0000"/>
            </a:solidFill>
          </a:ln>
        </p:spPr>
        <p:txBody>
          <a:bodyPr wrap="square">
            <a:spAutoFit/>
          </a:bodyPr>
          <a:lstStyle/>
          <a:p>
            <a:pPr algn="ctr"/>
            <a:r>
              <a:rPr lang="en-US" sz="1100" b="1" dirty="0" smtClean="0">
                <a:solidFill>
                  <a:srgbClr val="FF0000"/>
                </a:solidFill>
                <a:latin typeface="Arial" panose="020B0604020202020204" pitchFamily="34" charset="0"/>
                <a:cs typeface="Arial" panose="020B0604020202020204" pitchFamily="34" charset="0"/>
              </a:rPr>
              <a:t>Have your instructor check all work before applying power to anything!</a:t>
            </a:r>
            <a:endParaRPr lang="en-US" sz="1100" b="1" dirty="0">
              <a:solidFill>
                <a:srgbClr val="FF0000"/>
              </a:solidFill>
              <a:latin typeface="Arial" panose="020B0604020202020204" pitchFamily="34" charset="0"/>
              <a:cs typeface="Arial" panose="020B0604020202020204" pitchFamily="34" charset="0"/>
            </a:endParaRPr>
          </a:p>
        </p:txBody>
      </p:sp>
      <p:sp>
        <p:nvSpPr>
          <p:cNvPr id="16" name="Rectangle 15"/>
          <p:cNvSpPr/>
          <p:nvPr/>
        </p:nvSpPr>
        <p:spPr>
          <a:xfrm>
            <a:off x="4612426" y="1824226"/>
            <a:ext cx="4232275" cy="646331"/>
          </a:xfrm>
          <a:prstGeom prst="rect">
            <a:avLst/>
          </a:prstGeom>
          <a:solidFill>
            <a:srgbClr val="000066"/>
          </a:solidFill>
          <a:ln w="28575">
            <a:solidFill>
              <a:schemeClr val="bg1"/>
            </a:solidFill>
          </a:ln>
        </p:spPr>
        <p:txBody>
          <a:bodyPr wrap="square">
            <a:spAutoFit/>
          </a:bodyPr>
          <a:lstStyle/>
          <a:p>
            <a:r>
              <a:rPr lang="en-US" sz="1200" b="1" dirty="0" smtClean="0">
                <a:solidFill>
                  <a:schemeClr val="bg1"/>
                </a:solidFill>
                <a:latin typeface="Arial" panose="020B0604020202020204" pitchFamily="34" charset="0"/>
                <a:cs typeface="Arial" panose="020B0604020202020204" pitchFamily="34" charset="0"/>
              </a:rPr>
              <a:t>In most cases, level shifters are not required, only 100 ohm resistors to couple the D4 pin in on the ESP8266 to the DIN pin on the LED strip</a:t>
            </a:r>
            <a:endParaRPr lang="en-US" sz="1200" b="1"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218109" y="2743200"/>
            <a:ext cx="3124200" cy="600164"/>
          </a:xfrm>
          <a:prstGeom prst="rect">
            <a:avLst/>
          </a:prstGeom>
          <a:solidFill>
            <a:srgbClr val="FFFF00"/>
          </a:solidFill>
          <a:ln w="19050">
            <a:solidFill>
              <a:schemeClr val="bg1"/>
            </a:solidFill>
          </a:ln>
        </p:spPr>
        <p:txBody>
          <a:bodyPr wrap="square">
            <a:spAutoFit/>
          </a:bodyPr>
          <a:lstStyle/>
          <a:p>
            <a:r>
              <a:rPr lang="en-US" sz="1100" b="1" dirty="0" smtClean="0">
                <a:solidFill>
                  <a:srgbClr val="FF0000"/>
                </a:solidFill>
                <a:latin typeface="Arial" panose="020B0604020202020204" pitchFamily="34" charset="0"/>
                <a:cs typeface="Arial" panose="020B0604020202020204" pitchFamily="34" charset="0"/>
              </a:rPr>
              <a:t>NEVER connect USB and external power </a:t>
            </a:r>
            <a:r>
              <a:rPr lang="en-US" sz="1100" b="1" i="1" u="sng" dirty="0" smtClean="0">
                <a:solidFill>
                  <a:srgbClr val="FF0000"/>
                </a:solidFill>
                <a:latin typeface="Arial" panose="020B0604020202020204" pitchFamily="34" charset="0"/>
                <a:cs typeface="Arial" panose="020B0604020202020204" pitchFamily="34" charset="0"/>
              </a:rPr>
              <a:t>without</a:t>
            </a:r>
            <a:r>
              <a:rPr lang="en-US" sz="1100" b="1" u="sng" dirty="0" smtClean="0">
                <a:solidFill>
                  <a:srgbClr val="FF0000"/>
                </a:solidFill>
                <a:latin typeface="Arial" panose="020B0604020202020204" pitchFamily="34" charset="0"/>
                <a:cs typeface="Arial" panose="020B0604020202020204" pitchFamily="34" charset="0"/>
              </a:rPr>
              <a:t> the in-line diode</a:t>
            </a:r>
            <a:r>
              <a:rPr lang="en-US" sz="1100" b="1" dirty="0" smtClean="0">
                <a:solidFill>
                  <a:srgbClr val="FF0000"/>
                </a:solidFill>
                <a:latin typeface="Arial" panose="020B0604020202020204" pitchFamily="34" charset="0"/>
                <a:cs typeface="Arial" panose="020B0604020202020204" pitchFamily="34" charset="0"/>
              </a:rPr>
              <a:t>. Or else something will go </a:t>
            </a:r>
            <a:r>
              <a:rPr lang="en-US" sz="1100" b="1" i="1" dirty="0" smtClean="0">
                <a:solidFill>
                  <a:srgbClr val="FF0000"/>
                </a:solidFill>
                <a:latin typeface="Arial" panose="020B0604020202020204" pitchFamily="34" charset="0"/>
                <a:cs typeface="Arial" panose="020B0604020202020204" pitchFamily="34" charset="0"/>
              </a:rPr>
              <a:t>terribly</a:t>
            </a:r>
            <a:r>
              <a:rPr lang="en-US" sz="1100" b="1" dirty="0" smtClean="0">
                <a:solidFill>
                  <a:srgbClr val="FF0000"/>
                </a:solidFill>
                <a:latin typeface="Arial" panose="020B0604020202020204" pitchFamily="34" charset="0"/>
                <a:cs typeface="Arial" panose="020B0604020202020204" pitchFamily="34" charset="0"/>
              </a:rPr>
              <a:t> wrong.</a:t>
            </a:r>
            <a:endParaRPr lang="en-US" sz="1100" b="1" dirty="0">
              <a:solidFill>
                <a:srgbClr val="FF0000"/>
              </a:solidFill>
              <a:latin typeface="Arial" panose="020B0604020202020204" pitchFamily="34" charset="0"/>
              <a:cs typeface="Arial" panose="020B0604020202020204" pitchFamily="34" charset="0"/>
            </a:endParaRPr>
          </a:p>
        </p:txBody>
      </p:sp>
      <p:sp>
        <p:nvSpPr>
          <p:cNvPr id="31" name="Rectangle 30"/>
          <p:cNvSpPr/>
          <p:nvPr/>
        </p:nvSpPr>
        <p:spPr>
          <a:xfrm>
            <a:off x="4114800" y="6181031"/>
            <a:ext cx="2362199" cy="230832"/>
          </a:xfrm>
          <a:prstGeom prst="rect">
            <a:avLst/>
          </a:prstGeom>
          <a:solidFill>
            <a:srgbClr val="000066"/>
          </a:solidFill>
          <a:ln w="19050">
            <a:solidFill>
              <a:srgbClr val="00FFFF"/>
            </a:solidFill>
          </a:ln>
        </p:spPr>
        <p:txBody>
          <a:bodyPr wrap="square">
            <a:spAutoFit/>
          </a:bodyPr>
          <a:lstStyle/>
          <a:p>
            <a:r>
              <a:rPr lang="en-US" sz="900" b="1" dirty="0" smtClean="0">
                <a:solidFill>
                  <a:schemeClr val="bg1"/>
                </a:solidFill>
                <a:latin typeface="Arial" panose="020B0604020202020204" pitchFamily="34" charset="0"/>
                <a:cs typeface="Arial" panose="020B0604020202020204" pitchFamily="34" charset="0"/>
              </a:rPr>
              <a:t>JST connector not fully shown</a:t>
            </a:r>
            <a:endParaRPr lang="en-US" sz="900" b="1" dirty="0">
              <a:solidFill>
                <a:schemeClr val="bg1"/>
              </a:solidFill>
              <a:latin typeface="Arial" panose="020B0604020202020204" pitchFamily="34" charset="0"/>
              <a:cs typeface="Arial" panose="020B0604020202020204" pitchFamily="34" charset="0"/>
            </a:endParaRPr>
          </a:p>
        </p:txBody>
      </p:sp>
      <p:sp>
        <p:nvSpPr>
          <p:cNvPr id="29" name="Rectangle 28"/>
          <p:cNvSpPr/>
          <p:nvPr/>
        </p:nvSpPr>
        <p:spPr>
          <a:xfrm>
            <a:off x="3962400" y="5562600"/>
            <a:ext cx="105813" cy="457200"/>
          </a:xfrm>
          <a:prstGeom prst="rect">
            <a:avLst/>
          </a:prstGeom>
          <a:solidFill>
            <a:schemeClr val="accent5">
              <a:lumMod val="75000"/>
              <a:alpha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Arrow Connector 31"/>
          <p:cNvCxnSpPr/>
          <p:nvPr/>
        </p:nvCxnSpPr>
        <p:spPr>
          <a:xfrm flipV="1">
            <a:off x="4015305" y="6019800"/>
            <a:ext cx="0" cy="276647"/>
          </a:xfrm>
          <a:prstGeom prst="straightConnector1">
            <a:avLst/>
          </a:prstGeom>
          <a:ln w="38100">
            <a:solidFill>
              <a:srgbClr val="00FFFF"/>
            </a:solidFill>
            <a:tailEnd type="arrow"/>
          </a:ln>
        </p:spPr>
        <p:style>
          <a:lnRef idx="1">
            <a:schemeClr val="accent1"/>
          </a:lnRef>
          <a:fillRef idx="0">
            <a:schemeClr val="accent1"/>
          </a:fillRef>
          <a:effectRef idx="0">
            <a:schemeClr val="accent1"/>
          </a:effectRef>
          <a:fontRef idx="minor">
            <a:schemeClr val="tx1"/>
          </a:fontRef>
        </p:style>
      </p:cxnSp>
      <p:sp>
        <p:nvSpPr>
          <p:cNvPr id="20" name="Rectangle 19"/>
          <p:cNvSpPr/>
          <p:nvPr/>
        </p:nvSpPr>
        <p:spPr>
          <a:xfrm>
            <a:off x="4612426" y="685800"/>
            <a:ext cx="4232275" cy="923330"/>
          </a:xfrm>
          <a:prstGeom prst="rect">
            <a:avLst/>
          </a:prstGeom>
          <a:solidFill>
            <a:srgbClr val="000066"/>
          </a:solidFill>
          <a:ln w="28575">
            <a:solidFill>
              <a:srgbClr val="FFFF00"/>
            </a:solidFill>
          </a:ln>
        </p:spPr>
        <p:txBody>
          <a:bodyPr wrap="square">
            <a:spAutoFit/>
          </a:bodyPr>
          <a:lstStyle/>
          <a:p>
            <a:r>
              <a:rPr lang="en-US" b="1" dirty="0" smtClean="0">
                <a:solidFill>
                  <a:srgbClr val="FFFF00"/>
                </a:solidFill>
                <a:latin typeface="Arial" panose="020B0604020202020204" pitchFamily="34" charset="0"/>
                <a:cs typeface="Arial" panose="020B0604020202020204" pitchFamily="34" charset="0"/>
              </a:rPr>
              <a:t>Use this diagram if you have been given a D1 Mini ESP8266 board instead of a </a:t>
            </a:r>
            <a:r>
              <a:rPr lang="en-US" b="1" dirty="0" err="1" smtClean="0">
                <a:solidFill>
                  <a:srgbClr val="FFFF00"/>
                </a:solidFill>
                <a:latin typeface="Arial" panose="020B0604020202020204" pitchFamily="34" charset="0"/>
                <a:cs typeface="Arial" panose="020B0604020202020204" pitchFamily="34" charset="0"/>
              </a:rPr>
              <a:t>Heltec</a:t>
            </a:r>
            <a:r>
              <a:rPr lang="en-US" b="1" dirty="0" smtClean="0">
                <a:solidFill>
                  <a:srgbClr val="FFFF00"/>
                </a:solidFill>
                <a:latin typeface="Arial" panose="020B0604020202020204" pitchFamily="34" charset="0"/>
                <a:cs typeface="Arial" panose="020B0604020202020204" pitchFamily="34" charset="0"/>
              </a:rPr>
              <a:t> ESP32 board</a:t>
            </a:r>
            <a:endParaRPr lang="en-US" b="1" dirty="0">
              <a:solidFill>
                <a:srgbClr val="FFFF00"/>
              </a:solidFill>
              <a:latin typeface="Arial" panose="020B0604020202020204" pitchFamily="34" charset="0"/>
              <a:cs typeface="Arial" panose="020B0604020202020204" pitchFamily="34" charset="0"/>
            </a:endParaRPr>
          </a:p>
        </p:txBody>
      </p:sp>
      <p:sp>
        <p:nvSpPr>
          <p:cNvPr id="25" name="Rectangle 24"/>
          <p:cNvSpPr/>
          <p:nvPr/>
        </p:nvSpPr>
        <p:spPr>
          <a:xfrm>
            <a:off x="3848100" y="2667402"/>
            <a:ext cx="4648200" cy="307777"/>
          </a:xfrm>
          <a:prstGeom prst="rect">
            <a:avLst/>
          </a:prstGeom>
          <a:solidFill>
            <a:srgbClr val="000066"/>
          </a:solidFill>
          <a:ln w="19050">
            <a:solidFill>
              <a:srgbClr val="FFFF00"/>
            </a:solidFill>
          </a:ln>
        </p:spPr>
        <p:txBody>
          <a:bodyPr wrap="square">
            <a:spAutoFit/>
          </a:bodyPr>
          <a:lstStyle/>
          <a:p>
            <a:r>
              <a:rPr lang="en-US" sz="1400" b="1" dirty="0" smtClean="0">
                <a:solidFill>
                  <a:srgbClr val="FF0000"/>
                </a:solidFill>
                <a:latin typeface="Arial" panose="020B0604020202020204" pitchFamily="34" charset="0"/>
                <a:cs typeface="Arial" panose="020B0604020202020204" pitchFamily="34" charset="0"/>
              </a:rPr>
              <a:t>Level shifter is NOT used </a:t>
            </a:r>
            <a:r>
              <a:rPr lang="en-US" sz="1400" b="1" i="1" dirty="0" smtClean="0">
                <a:solidFill>
                  <a:srgbClr val="FF0000"/>
                </a:solidFill>
                <a:latin typeface="Arial" panose="020B0604020202020204" pitchFamily="34" charset="0"/>
                <a:cs typeface="Arial" panose="020B0604020202020204" pitchFamily="34" charset="0"/>
              </a:rPr>
              <a:t>or</a:t>
            </a:r>
            <a:r>
              <a:rPr lang="en-US" sz="1400" b="1" dirty="0" smtClean="0">
                <a:solidFill>
                  <a:srgbClr val="FF0000"/>
                </a:solidFill>
                <a:latin typeface="Arial" panose="020B0604020202020204" pitchFamily="34" charset="0"/>
                <a:cs typeface="Arial" panose="020B0604020202020204" pitchFamily="34" charset="0"/>
              </a:rPr>
              <a:t> </a:t>
            </a:r>
            <a:r>
              <a:rPr lang="en-US" sz="1400" b="1" i="1" dirty="0" smtClean="0">
                <a:solidFill>
                  <a:srgbClr val="FF0000"/>
                </a:solidFill>
                <a:latin typeface="Arial" panose="020B0604020202020204" pitchFamily="34" charset="0"/>
                <a:cs typeface="Arial" panose="020B0604020202020204" pitchFamily="34" charset="0"/>
              </a:rPr>
              <a:t>wired</a:t>
            </a:r>
            <a:r>
              <a:rPr lang="en-US" sz="1400" b="1" dirty="0" smtClean="0">
                <a:solidFill>
                  <a:srgbClr val="FF0000"/>
                </a:solidFill>
                <a:latin typeface="Arial" panose="020B0604020202020204" pitchFamily="34" charset="0"/>
                <a:cs typeface="Arial" panose="020B0604020202020204" pitchFamily="34" charset="0"/>
              </a:rPr>
              <a:t> with this build!</a:t>
            </a:r>
            <a:endParaRPr lang="en-US" sz="1400" b="1" dirty="0">
              <a:solidFill>
                <a:srgbClr val="FF0000"/>
              </a:solidFill>
              <a:latin typeface="Arial" panose="020B0604020202020204" pitchFamily="34" charset="0"/>
              <a:cs typeface="Arial" panose="020B0604020202020204" pitchFamily="34" charset="0"/>
            </a:endParaRPr>
          </a:p>
        </p:txBody>
      </p:sp>
      <p:cxnSp>
        <p:nvCxnSpPr>
          <p:cNvPr id="27" name="Straight Arrow Connector 26"/>
          <p:cNvCxnSpPr>
            <a:stCxn id="25" idx="2"/>
          </p:cNvCxnSpPr>
          <p:nvPr/>
        </p:nvCxnSpPr>
        <p:spPr>
          <a:xfrm flipH="1">
            <a:off x="3211513" y="2975179"/>
            <a:ext cx="2960687" cy="1267233"/>
          </a:xfrm>
          <a:prstGeom prst="straightConnector1">
            <a:avLst/>
          </a:prstGeom>
          <a:ln w="38100">
            <a:solidFill>
              <a:srgbClr val="FFFF00"/>
            </a:solidFill>
            <a:tailEnd type="arrow"/>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flipH="1">
            <a:off x="4192589" y="5019764"/>
            <a:ext cx="1370011" cy="771436"/>
          </a:xfrm>
          <a:prstGeom prst="straightConnector1">
            <a:avLst/>
          </a:prstGeom>
          <a:ln w="38100">
            <a:solidFill>
              <a:srgbClr val="FFFF00"/>
            </a:solidFill>
            <a:tailEnd type="arrow"/>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flipH="1">
            <a:off x="3657601" y="5019764"/>
            <a:ext cx="1904999" cy="462077"/>
          </a:xfrm>
          <a:prstGeom prst="straightConnector1">
            <a:avLst/>
          </a:prstGeom>
          <a:ln w="38100">
            <a:solidFill>
              <a:srgbClr val="FFFF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332695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5664" y="2776008"/>
            <a:ext cx="7925487" cy="3688401"/>
          </a:xfrm>
          <a:prstGeom prst="rect">
            <a:avLst/>
          </a:prstGeom>
        </p:spPr>
      </p:pic>
      <p:sp>
        <p:nvSpPr>
          <p:cNvPr id="2" name="Title 1"/>
          <p:cNvSpPr>
            <a:spLocks noGrp="1"/>
          </p:cNvSpPr>
          <p:nvPr>
            <p:ph type="title"/>
          </p:nvPr>
        </p:nvSpPr>
        <p:spPr>
          <a:xfrm>
            <a:off x="155575" y="152400"/>
            <a:ext cx="8897937" cy="411162"/>
          </a:xfrm>
        </p:spPr>
        <p:txBody>
          <a:bodyPr/>
          <a:lstStyle/>
          <a:p>
            <a:r>
              <a:rPr lang="en-US" sz="2800" dirty="0" smtClean="0"/>
              <a:t>Wiring a D1 Mini and </a:t>
            </a:r>
            <a:r>
              <a:rPr lang="en-US" sz="2800" dirty="0" err="1" smtClean="0"/>
              <a:t>Neopixels</a:t>
            </a:r>
            <a:r>
              <a:rPr lang="en-US" sz="2800" dirty="0" smtClean="0"/>
              <a:t> – Level Shift</a:t>
            </a:r>
            <a:endParaRPr lang="en-US" sz="2800" dirty="0"/>
          </a:p>
        </p:txBody>
      </p:sp>
      <p:sp>
        <p:nvSpPr>
          <p:cNvPr id="5" name="AutoShape 2" descr="DT830D - Pocket Size Digital Multimeter - Multipurpose Electric meter"/>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Rectangle 29"/>
          <p:cNvSpPr/>
          <p:nvPr/>
        </p:nvSpPr>
        <p:spPr>
          <a:xfrm>
            <a:off x="165100" y="609600"/>
            <a:ext cx="6092825" cy="2062103"/>
          </a:xfrm>
          <a:prstGeom prst="rect">
            <a:avLst/>
          </a:prstGeom>
        </p:spPr>
        <p:txBody>
          <a:bodyPr wrap="square">
            <a:spAutoFit/>
          </a:bodyPr>
          <a:lstStyle/>
          <a:p>
            <a:r>
              <a:rPr lang="en-US" sz="1600" b="1" dirty="0" smtClean="0">
                <a:solidFill>
                  <a:schemeClr val="bg1"/>
                </a:solidFill>
                <a:latin typeface="Arial" panose="020B0604020202020204" pitchFamily="34" charset="0"/>
                <a:cs typeface="Arial" panose="020B0604020202020204" pitchFamily="34" charset="0"/>
              </a:rPr>
              <a:t>From your Arduino kits:</a:t>
            </a:r>
          </a:p>
          <a:p>
            <a:pPr marL="342900" indent="-342900">
              <a:buFont typeface="Arial" panose="020B0604020202020204" pitchFamily="34" charset="0"/>
              <a:buChar char="•"/>
            </a:pPr>
            <a:r>
              <a:rPr lang="en-US" sz="1600" b="1" dirty="0" smtClean="0">
                <a:solidFill>
                  <a:schemeClr val="bg1"/>
                </a:solidFill>
                <a:latin typeface="Arial" panose="020B0604020202020204" pitchFamily="34" charset="0"/>
                <a:cs typeface="Arial" panose="020B0604020202020204" pitchFamily="34" charset="0"/>
              </a:rPr>
              <a:t>Green power plug adapter</a:t>
            </a:r>
          </a:p>
          <a:p>
            <a:pPr marL="342900" indent="-342900">
              <a:buFont typeface="Arial" panose="020B0604020202020204" pitchFamily="34" charset="0"/>
              <a:buChar char="•"/>
            </a:pPr>
            <a:r>
              <a:rPr lang="en-US" sz="1600" b="1" dirty="0" smtClean="0">
                <a:solidFill>
                  <a:schemeClr val="bg1"/>
                </a:solidFill>
                <a:latin typeface="Arial" panose="020B0604020202020204" pitchFamily="34" charset="0"/>
                <a:cs typeface="Arial" panose="020B0604020202020204" pitchFamily="34" charset="0"/>
              </a:rPr>
              <a:t>1000uF capacitor</a:t>
            </a:r>
          </a:p>
          <a:p>
            <a:pPr marL="342900" indent="-342900">
              <a:buFont typeface="Arial" panose="020B0604020202020204" pitchFamily="34" charset="0"/>
              <a:buChar char="•"/>
            </a:pPr>
            <a:r>
              <a:rPr lang="en-US" sz="1600" b="1" dirty="0" smtClean="0">
                <a:solidFill>
                  <a:schemeClr val="bg1"/>
                </a:solidFill>
                <a:latin typeface="Arial" panose="020B0604020202020204" pitchFamily="34" charset="0"/>
                <a:cs typeface="Arial" panose="020B0604020202020204" pitchFamily="34" charset="0"/>
              </a:rPr>
              <a:t>WS2812B LED strip</a:t>
            </a:r>
          </a:p>
          <a:p>
            <a:pPr marL="342900" indent="-342900">
              <a:buFont typeface="Arial" panose="020B0604020202020204" pitchFamily="34" charset="0"/>
              <a:buChar char="•"/>
            </a:pPr>
            <a:r>
              <a:rPr lang="en-US" sz="1600" b="1" dirty="0" smtClean="0">
                <a:solidFill>
                  <a:schemeClr val="bg1"/>
                </a:solidFill>
                <a:latin typeface="Arial" panose="020B0604020202020204" pitchFamily="34" charset="0"/>
                <a:cs typeface="Arial" panose="020B0604020202020204" pitchFamily="34" charset="0"/>
              </a:rPr>
              <a:t>One (1) general purpose diode</a:t>
            </a:r>
          </a:p>
          <a:p>
            <a:pPr marL="342900" indent="-342900">
              <a:buFont typeface="Arial" panose="020B0604020202020204" pitchFamily="34" charset="0"/>
              <a:buChar char="•"/>
            </a:pPr>
            <a:r>
              <a:rPr lang="en-US" sz="1600" b="1" dirty="0" smtClean="0">
                <a:solidFill>
                  <a:schemeClr val="bg1"/>
                </a:solidFill>
                <a:latin typeface="Arial" panose="020B0604020202020204" pitchFamily="34" charset="0"/>
                <a:cs typeface="Arial" panose="020B0604020202020204" pitchFamily="34" charset="0"/>
              </a:rPr>
              <a:t>Male-Male DuPont jumpers as required</a:t>
            </a:r>
          </a:p>
          <a:p>
            <a:endParaRPr lang="en-US" sz="1600" b="1" dirty="0" smtClean="0">
              <a:solidFill>
                <a:schemeClr val="bg1"/>
              </a:solidFill>
              <a:latin typeface="Arial" panose="020B0604020202020204" pitchFamily="34" charset="0"/>
              <a:cs typeface="Arial" panose="020B0604020202020204" pitchFamily="34" charset="0"/>
            </a:endParaRPr>
          </a:p>
          <a:p>
            <a:r>
              <a:rPr lang="en-US" sz="1600" b="1" dirty="0">
                <a:solidFill>
                  <a:schemeClr val="bg1"/>
                </a:solidFill>
                <a:latin typeface="Arial" panose="020B0604020202020204" pitchFamily="34" charset="0"/>
                <a:cs typeface="Arial" panose="020B0604020202020204" pitchFamily="34" charset="0"/>
              </a:rPr>
              <a:t>W</a:t>
            </a:r>
            <a:r>
              <a:rPr lang="en-US" sz="1600" b="1" dirty="0" smtClean="0">
                <a:solidFill>
                  <a:schemeClr val="bg1"/>
                </a:solidFill>
                <a:latin typeface="Arial" panose="020B0604020202020204" pitchFamily="34" charset="0"/>
                <a:cs typeface="Arial" panose="020B0604020202020204" pitchFamily="34" charset="0"/>
              </a:rPr>
              <a:t>ire your breadboard up to look like this:</a:t>
            </a:r>
            <a:endParaRPr lang="en-US" sz="1600" b="1"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5384800" y="3810000"/>
            <a:ext cx="2816225" cy="600164"/>
          </a:xfrm>
          <a:prstGeom prst="rect">
            <a:avLst/>
          </a:prstGeom>
          <a:solidFill>
            <a:srgbClr val="000066"/>
          </a:solidFill>
          <a:ln w="19050">
            <a:solidFill>
              <a:srgbClr val="FFFF00"/>
            </a:solidFill>
          </a:ln>
        </p:spPr>
        <p:txBody>
          <a:bodyPr wrap="square">
            <a:spAutoFit/>
          </a:bodyPr>
          <a:lstStyle/>
          <a:p>
            <a:r>
              <a:rPr lang="en-US" sz="1100" b="1" dirty="0" smtClean="0">
                <a:solidFill>
                  <a:schemeClr val="bg1"/>
                </a:solidFill>
                <a:latin typeface="Arial" panose="020B0604020202020204" pitchFamily="34" charset="0"/>
                <a:cs typeface="Arial" panose="020B0604020202020204" pitchFamily="34" charset="0"/>
              </a:rPr>
              <a:t>The 1000uF capacitors are loose in the large plastic boxes in your kits</a:t>
            </a:r>
          </a:p>
          <a:p>
            <a:r>
              <a:rPr lang="en-US" sz="1100" b="1" dirty="0" smtClean="0">
                <a:solidFill>
                  <a:srgbClr val="FFFF00"/>
                </a:solidFill>
                <a:latin typeface="Arial" panose="020B0604020202020204" pitchFamily="34" charset="0"/>
                <a:cs typeface="Arial" panose="020B0604020202020204" pitchFamily="34" charset="0"/>
              </a:rPr>
              <a:t>MIND THE POLARITY OF THESE!!!!</a:t>
            </a:r>
            <a:endParaRPr lang="en-US" sz="1100" b="1" dirty="0">
              <a:solidFill>
                <a:srgbClr val="FFFF00"/>
              </a:solidFill>
              <a:latin typeface="Arial" panose="020B0604020202020204" pitchFamily="34" charset="0"/>
              <a:cs typeface="Arial" panose="020B0604020202020204" pitchFamily="34" charset="0"/>
            </a:endParaRPr>
          </a:p>
        </p:txBody>
      </p:sp>
      <p:sp>
        <p:nvSpPr>
          <p:cNvPr id="11" name="Rectangle 10"/>
          <p:cNvSpPr/>
          <p:nvPr/>
        </p:nvSpPr>
        <p:spPr>
          <a:xfrm>
            <a:off x="5384800" y="4475259"/>
            <a:ext cx="3454400" cy="600164"/>
          </a:xfrm>
          <a:prstGeom prst="rect">
            <a:avLst/>
          </a:prstGeom>
          <a:solidFill>
            <a:srgbClr val="000066"/>
          </a:solidFill>
          <a:ln w="19050">
            <a:solidFill>
              <a:srgbClr val="FFFF00"/>
            </a:solidFill>
          </a:ln>
        </p:spPr>
        <p:txBody>
          <a:bodyPr wrap="square">
            <a:spAutoFit/>
          </a:bodyPr>
          <a:lstStyle/>
          <a:p>
            <a:r>
              <a:rPr lang="en-US" sz="1100" b="1" dirty="0" smtClean="0">
                <a:solidFill>
                  <a:schemeClr val="bg1"/>
                </a:solidFill>
                <a:latin typeface="Arial" panose="020B0604020202020204" pitchFamily="34" charset="0"/>
                <a:cs typeface="Arial" panose="020B0604020202020204" pitchFamily="34" charset="0"/>
              </a:rPr>
              <a:t>These are DuPont Male-Male jumper wires that connect directly from the breadboard rails to the mail LED strip connector and power plug.</a:t>
            </a:r>
            <a:endParaRPr lang="en-US" sz="1100" b="1" dirty="0">
              <a:solidFill>
                <a:schemeClr val="bg1"/>
              </a:solidFill>
              <a:latin typeface="Arial" panose="020B0604020202020204" pitchFamily="34" charset="0"/>
              <a:cs typeface="Arial" panose="020B0604020202020204" pitchFamily="34" charset="0"/>
            </a:endParaRPr>
          </a:p>
        </p:txBody>
      </p:sp>
      <p:sp>
        <p:nvSpPr>
          <p:cNvPr id="12" name="Rectangle 11"/>
          <p:cNvSpPr/>
          <p:nvPr/>
        </p:nvSpPr>
        <p:spPr>
          <a:xfrm>
            <a:off x="384175" y="6019800"/>
            <a:ext cx="3273425" cy="415498"/>
          </a:xfrm>
          <a:prstGeom prst="rect">
            <a:avLst/>
          </a:prstGeom>
          <a:solidFill>
            <a:srgbClr val="FFFF00"/>
          </a:solidFill>
          <a:ln w="19050">
            <a:solidFill>
              <a:schemeClr val="bg1"/>
            </a:solidFill>
          </a:ln>
        </p:spPr>
        <p:txBody>
          <a:bodyPr wrap="square">
            <a:spAutoFit/>
          </a:bodyPr>
          <a:lstStyle/>
          <a:p>
            <a:r>
              <a:rPr lang="en-US" sz="700" b="1" dirty="0" smtClean="0">
                <a:latin typeface="Arial" panose="020B0604020202020204" pitchFamily="34" charset="0"/>
                <a:cs typeface="Arial" panose="020B0604020202020204" pitchFamily="34" charset="0"/>
              </a:rPr>
              <a:t>Be 100% certain that you have not reversed the 5V and ground connections to the LED strip!</a:t>
            </a:r>
          </a:p>
          <a:p>
            <a:r>
              <a:rPr lang="en-US" sz="700" b="1" dirty="0" smtClean="0">
                <a:latin typeface="Arial" panose="020B0604020202020204" pitchFamily="34" charset="0"/>
                <a:cs typeface="Arial" panose="020B0604020202020204" pitchFamily="34" charset="0"/>
              </a:rPr>
              <a:t>Ground wire on strip JST connectors is WHITE, not BLACK.</a:t>
            </a:r>
            <a:endParaRPr lang="en-US" sz="700" b="1" dirty="0">
              <a:latin typeface="Arial" panose="020B0604020202020204" pitchFamily="34" charset="0"/>
              <a:cs typeface="Arial" panose="020B0604020202020204" pitchFamily="34" charset="0"/>
            </a:endParaRPr>
          </a:p>
        </p:txBody>
      </p:sp>
      <p:sp>
        <p:nvSpPr>
          <p:cNvPr id="15" name="Rectangle 14"/>
          <p:cNvSpPr/>
          <p:nvPr/>
        </p:nvSpPr>
        <p:spPr>
          <a:xfrm>
            <a:off x="1146175" y="6572250"/>
            <a:ext cx="6092825" cy="261610"/>
          </a:xfrm>
          <a:prstGeom prst="rect">
            <a:avLst/>
          </a:prstGeom>
          <a:solidFill>
            <a:srgbClr val="000066"/>
          </a:solidFill>
          <a:ln w="19050">
            <a:solidFill>
              <a:srgbClr val="FF0000"/>
            </a:solidFill>
          </a:ln>
        </p:spPr>
        <p:txBody>
          <a:bodyPr wrap="square">
            <a:spAutoFit/>
          </a:bodyPr>
          <a:lstStyle/>
          <a:p>
            <a:pPr algn="ctr"/>
            <a:r>
              <a:rPr lang="en-US" sz="1100" b="1" dirty="0" smtClean="0">
                <a:solidFill>
                  <a:srgbClr val="FF0000"/>
                </a:solidFill>
                <a:latin typeface="Arial" panose="020B0604020202020204" pitchFamily="34" charset="0"/>
                <a:cs typeface="Arial" panose="020B0604020202020204" pitchFamily="34" charset="0"/>
              </a:rPr>
              <a:t>Have your instructor check all work before applying power to anything!</a:t>
            </a:r>
            <a:endParaRPr lang="en-US" sz="1100" b="1" dirty="0">
              <a:solidFill>
                <a:srgbClr val="FF0000"/>
              </a:solidFill>
              <a:latin typeface="Arial" panose="020B0604020202020204" pitchFamily="34" charset="0"/>
              <a:cs typeface="Arial" panose="020B0604020202020204" pitchFamily="34" charset="0"/>
            </a:endParaRPr>
          </a:p>
        </p:txBody>
      </p:sp>
      <p:sp>
        <p:nvSpPr>
          <p:cNvPr id="16" name="Rectangle 15"/>
          <p:cNvSpPr/>
          <p:nvPr/>
        </p:nvSpPr>
        <p:spPr>
          <a:xfrm>
            <a:off x="4612426" y="1824226"/>
            <a:ext cx="4232275" cy="830997"/>
          </a:xfrm>
          <a:prstGeom prst="rect">
            <a:avLst/>
          </a:prstGeom>
          <a:solidFill>
            <a:srgbClr val="000066"/>
          </a:solidFill>
          <a:ln w="28575">
            <a:solidFill>
              <a:schemeClr val="bg1"/>
            </a:solidFill>
          </a:ln>
        </p:spPr>
        <p:txBody>
          <a:bodyPr wrap="square">
            <a:spAutoFit/>
          </a:bodyPr>
          <a:lstStyle/>
          <a:p>
            <a:r>
              <a:rPr lang="en-US" sz="1200" b="1" dirty="0" smtClean="0">
                <a:solidFill>
                  <a:schemeClr val="bg1"/>
                </a:solidFill>
                <a:latin typeface="Arial" panose="020B0604020202020204" pitchFamily="34" charset="0"/>
                <a:cs typeface="Arial" panose="020B0604020202020204" pitchFamily="34" charset="0"/>
              </a:rPr>
              <a:t>In spite of extensive pre-testing of the </a:t>
            </a:r>
            <a:r>
              <a:rPr lang="en-US" sz="1200" b="1" i="1" dirty="0" smtClean="0">
                <a:solidFill>
                  <a:schemeClr val="bg1"/>
                </a:solidFill>
                <a:latin typeface="Arial" panose="020B0604020202020204" pitchFamily="34" charset="0"/>
                <a:cs typeface="Arial" panose="020B0604020202020204" pitchFamily="34" charset="0"/>
              </a:rPr>
              <a:t>design</a:t>
            </a:r>
            <a:r>
              <a:rPr lang="en-US" sz="1200" b="1" dirty="0" smtClean="0">
                <a:solidFill>
                  <a:schemeClr val="bg1"/>
                </a:solidFill>
                <a:latin typeface="Arial" panose="020B0604020202020204" pitchFamily="34" charset="0"/>
                <a:cs typeface="Arial" panose="020B0604020202020204" pitchFamily="34" charset="0"/>
              </a:rPr>
              <a:t>, it turns out that our LED strips are an off-brand that will not  operate without level shifters. These will be preinstalled in kits or supplied in class.</a:t>
            </a:r>
            <a:endParaRPr lang="en-US" sz="1200" b="1"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218109" y="2671703"/>
            <a:ext cx="3124200" cy="600164"/>
          </a:xfrm>
          <a:prstGeom prst="rect">
            <a:avLst/>
          </a:prstGeom>
          <a:solidFill>
            <a:srgbClr val="FFFF00"/>
          </a:solidFill>
          <a:ln w="19050">
            <a:solidFill>
              <a:schemeClr val="bg1"/>
            </a:solidFill>
          </a:ln>
        </p:spPr>
        <p:txBody>
          <a:bodyPr wrap="square">
            <a:spAutoFit/>
          </a:bodyPr>
          <a:lstStyle/>
          <a:p>
            <a:r>
              <a:rPr lang="en-US" sz="1100" b="1" dirty="0" smtClean="0">
                <a:solidFill>
                  <a:srgbClr val="FF0000"/>
                </a:solidFill>
                <a:latin typeface="Arial" panose="020B0604020202020204" pitchFamily="34" charset="0"/>
                <a:cs typeface="Arial" panose="020B0604020202020204" pitchFamily="34" charset="0"/>
              </a:rPr>
              <a:t>NEVER connect USB and external power </a:t>
            </a:r>
            <a:r>
              <a:rPr lang="en-US" sz="1100" b="1" u="sng" dirty="0" smtClean="0">
                <a:solidFill>
                  <a:srgbClr val="FF0000"/>
                </a:solidFill>
                <a:latin typeface="Arial" panose="020B0604020202020204" pitchFamily="34" charset="0"/>
                <a:cs typeface="Arial" panose="020B0604020202020204" pitchFamily="34" charset="0"/>
              </a:rPr>
              <a:t>without the in-line diode</a:t>
            </a:r>
            <a:r>
              <a:rPr lang="en-US" sz="1100" b="1" dirty="0" smtClean="0">
                <a:solidFill>
                  <a:srgbClr val="FF0000"/>
                </a:solidFill>
                <a:latin typeface="Arial" panose="020B0604020202020204" pitchFamily="34" charset="0"/>
                <a:cs typeface="Arial" panose="020B0604020202020204" pitchFamily="34" charset="0"/>
              </a:rPr>
              <a:t>. Or else something will go </a:t>
            </a:r>
            <a:r>
              <a:rPr lang="en-US" sz="1100" b="1" i="1" dirty="0" smtClean="0">
                <a:solidFill>
                  <a:srgbClr val="FF0000"/>
                </a:solidFill>
                <a:latin typeface="Arial" panose="020B0604020202020204" pitchFamily="34" charset="0"/>
                <a:cs typeface="Arial" panose="020B0604020202020204" pitchFamily="34" charset="0"/>
              </a:rPr>
              <a:t>terribly</a:t>
            </a:r>
            <a:r>
              <a:rPr lang="en-US" sz="1100" b="1" dirty="0" smtClean="0">
                <a:solidFill>
                  <a:srgbClr val="FF0000"/>
                </a:solidFill>
                <a:latin typeface="Arial" panose="020B0604020202020204" pitchFamily="34" charset="0"/>
                <a:cs typeface="Arial" panose="020B0604020202020204" pitchFamily="34" charset="0"/>
              </a:rPr>
              <a:t> wrong.</a:t>
            </a:r>
            <a:endParaRPr lang="en-US" sz="1100" b="1" dirty="0">
              <a:solidFill>
                <a:srgbClr val="FF0000"/>
              </a:solidFill>
              <a:latin typeface="Arial" panose="020B0604020202020204" pitchFamily="34" charset="0"/>
              <a:cs typeface="Arial" panose="020B0604020202020204" pitchFamily="34" charset="0"/>
            </a:endParaRPr>
          </a:p>
        </p:txBody>
      </p:sp>
      <p:cxnSp>
        <p:nvCxnSpPr>
          <p:cNvPr id="9" name="Straight Arrow Connector 8"/>
          <p:cNvCxnSpPr/>
          <p:nvPr/>
        </p:nvCxnSpPr>
        <p:spPr>
          <a:xfrm flipH="1">
            <a:off x="3643948" y="2998289"/>
            <a:ext cx="311627" cy="1103339"/>
          </a:xfrm>
          <a:prstGeom prst="straightConnector1">
            <a:avLst/>
          </a:prstGeom>
          <a:ln w="38100">
            <a:solidFill>
              <a:srgbClr val="00B0F0"/>
            </a:solidFill>
            <a:tailEnd type="arrow"/>
          </a:ln>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3429000" y="2767457"/>
            <a:ext cx="1904999" cy="230832"/>
          </a:xfrm>
          <a:prstGeom prst="rect">
            <a:avLst/>
          </a:prstGeom>
          <a:solidFill>
            <a:srgbClr val="000066"/>
          </a:solidFill>
          <a:ln w="19050">
            <a:solidFill>
              <a:srgbClr val="00B0F0"/>
            </a:solidFill>
          </a:ln>
        </p:spPr>
        <p:txBody>
          <a:bodyPr wrap="square">
            <a:spAutoFit/>
          </a:bodyPr>
          <a:lstStyle/>
          <a:p>
            <a:r>
              <a:rPr lang="en-US" sz="900" b="1" dirty="0" smtClean="0">
                <a:solidFill>
                  <a:schemeClr val="bg1"/>
                </a:solidFill>
                <a:latin typeface="Arial" panose="020B0604020202020204" pitchFamily="34" charset="0"/>
                <a:cs typeface="Arial" panose="020B0604020202020204" pitchFamily="34" charset="0"/>
              </a:rPr>
              <a:t>3V3 connects to “LV” pin/bus</a:t>
            </a:r>
            <a:endParaRPr lang="en-US" sz="900" b="1" dirty="0">
              <a:solidFill>
                <a:schemeClr val="bg1"/>
              </a:solidFill>
              <a:latin typeface="Arial" panose="020B0604020202020204" pitchFamily="34" charset="0"/>
              <a:cs typeface="Arial" panose="020B0604020202020204" pitchFamily="34" charset="0"/>
            </a:endParaRPr>
          </a:p>
        </p:txBody>
      </p:sp>
      <p:sp>
        <p:nvSpPr>
          <p:cNvPr id="23" name="Rectangle 22"/>
          <p:cNvSpPr/>
          <p:nvPr/>
        </p:nvSpPr>
        <p:spPr>
          <a:xfrm>
            <a:off x="4114801" y="3045768"/>
            <a:ext cx="2362199" cy="230832"/>
          </a:xfrm>
          <a:prstGeom prst="rect">
            <a:avLst/>
          </a:prstGeom>
          <a:solidFill>
            <a:srgbClr val="000066"/>
          </a:solidFill>
          <a:ln w="19050">
            <a:solidFill>
              <a:srgbClr val="FF0000"/>
            </a:solidFill>
          </a:ln>
        </p:spPr>
        <p:txBody>
          <a:bodyPr wrap="square">
            <a:spAutoFit/>
          </a:bodyPr>
          <a:lstStyle/>
          <a:p>
            <a:r>
              <a:rPr lang="en-US" sz="900" b="1" dirty="0" smtClean="0">
                <a:solidFill>
                  <a:schemeClr val="bg1"/>
                </a:solidFill>
                <a:latin typeface="Arial" panose="020B0604020202020204" pitchFamily="34" charset="0"/>
                <a:cs typeface="Arial" panose="020B0604020202020204" pitchFamily="34" charset="0"/>
              </a:rPr>
              <a:t>HV connects to </a:t>
            </a:r>
            <a:r>
              <a:rPr lang="en-US" sz="900" b="1" u="sng" dirty="0" smtClean="0">
                <a:solidFill>
                  <a:schemeClr val="bg1"/>
                </a:solidFill>
                <a:latin typeface="Arial" panose="020B0604020202020204" pitchFamily="34" charset="0"/>
                <a:cs typeface="Arial" panose="020B0604020202020204" pitchFamily="34" charset="0"/>
              </a:rPr>
              <a:t>protected</a:t>
            </a:r>
            <a:r>
              <a:rPr lang="en-US" sz="900" b="1" dirty="0" smtClean="0">
                <a:solidFill>
                  <a:schemeClr val="bg1"/>
                </a:solidFill>
                <a:latin typeface="Arial" panose="020B0604020202020204" pitchFamily="34" charset="0"/>
                <a:cs typeface="Arial" panose="020B0604020202020204" pitchFamily="34" charset="0"/>
              </a:rPr>
              <a:t> 5V power</a:t>
            </a:r>
            <a:endParaRPr lang="en-US" sz="900" b="1" dirty="0">
              <a:solidFill>
                <a:schemeClr val="bg1"/>
              </a:solidFill>
              <a:latin typeface="Arial" panose="020B0604020202020204" pitchFamily="34" charset="0"/>
              <a:cs typeface="Arial" panose="020B0604020202020204" pitchFamily="34" charset="0"/>
            </a:endParaRPr>
          </a:p>
        </p:txBody>
      </p:sp>
      <p:cxnSp>
        <p:nvCxnSpPr>
          <p:cNvPr id="24" name="Straight Arrow Connector 23"/>
          <p:cNvCxnSpPr/>
          <p:nvPr/>
        </p:nvCxnSpPr>
        <p:spPr>
          <a:xfrm flipH="1">
            <a:off x="3955575" y="3271867"/>
            <a:ext cx="225277" cy="1439361"/>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flipH="1">
            <a:off x="1676401" y="2998289"/>
            <a:ext cx="2285999" cy="993258"/>
          </a:xfrm>
          <a:prstGeom prst="straightConnector1">
            <a:avLst/>
          </a:prstGeom>
          <a:ln w="38100">
            <a:solidFill>
              <a:srgbClr val="00B0F0"/>
            </a:solidFill>
            <a:tailEnd type="arrow"/>
          </a:ln>
        </p:spPr>
        <p:style>
          <a:lnRef idx="1">
            <a:schemeClr val="accent1"/>
          </a:lnRef>
          <a:fillRef idx="0">
            <a:schemeClr val="accent1"/>
          </a:fillRef>
          <a:effectRef idx="0">
            <a:schemeClr val="accent1"/>
          </a:effectRef>
          <a:fontRef idx="minor">
            <a:schemeClr val="tx1"/>
          </a:fontRef>
        </p:style>
      </p:cxnSp>
      <p:sp>
        <p:nvSpPr>
          <p:cNvPr id="31" name="Rectangle 30"/>
          <p:cNvSpPr/>
          <p:nvPr/>
        </p:nvSpPr>
        <p:spPr>
          <a:xfrm>
            <a:off x="4114800" y="6181031"/>
            <a:ext cx="2362199" cy="230832"/>
          </a:xfrm>
          <a:prstGeom prst="rect">
            <a:avLst/>
          </a:prstGeom>
          <a:solidFill>
            <a:srgbClr val="000066"/>
          </a:solidFill>
          <a:ln w="19050">
            <a:solidFill>
              <a:srgbClr val="00FFFF"/>
            </a:solidFill>
          </a:ln>
        </p:spPr>
        <p:txBody>
          <a:bodyPr wrap="square">
            <a:spAutoFit/>
          </a:bodyPr>
          <a:lstStyle/>
          <a:p>
            <a:r>
              <a:rPr lang="en-US" sz="900" b="1" dirty="0" smtClean="0">
                <a:solidFill>
                  <a:schemeClr val="bg1"/>
                </a:solidFill>
                <a:latin typeface="Arial" panose="020B0604020202020204" pitchFamily="34" charset="0"/>
                <a:cs typeface="Arial" panose="020B0604020202020204" pitchFamily="34" charset="0"/>
              </a:rPr>
              <a:t>JST connector not fully shown</a:t>
            </a:r>
            <a:endParaRPr lang="en-US" sz="900" b="1" dirty="0">
              <a:solidFill>
                <a:schemeClr val="bg1"/>
              </a:solidFill>
              <a:latin typeface="Arial" panose="020B0604020202020204" pitchFamily="34" charset="0"/>
              <a:cs typeface="Arial" panose="020B0604020202020204" pitchFamily="34" charset="0"/>
            </a:endParaRPr>
          </a:p>
        </p:txBody>
      </p:sp>
      <p:sp>
        <p:nvSpPr>
          <p:cNvPr id="29" name="Rectangle 28"/>
          <p:cNvSpPr/>
          <p:nvPr/>
        </p:nvSpPr>
        <p:spPr>
          <a:xfrm>
            <a:off x="3962400" y="5562600"/>
            <a:ext cx="105813" cy="457200"/>
          </a:xfrm>
          <a:prstGeom prst="rect">
            <a:avLst/>
          </a:prstGeom>
          <a:solidFill>
            <a:schemeClr val="accent5">
              <a:lumMod val="75000"/>
              <a:alpha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Arrow Connector 31"/>
          <p:cNvCxnSpPr/>
          <p:nvPr/>
        </p:nvCxnSpPr>
        <p:spPr>
          <a:xfrm flipV="1">
            <a:off x="4015305" y="6019800"/>
            <a:ext cx="0" cy="276647"/>
          </a:xfrm>
          <a:prstGeom prst="straightConnector1">
            <a:avLst/>
          </a:prstGeom>
          <a:ln w="38100">
            <a:solidFill>
              <a:srgbClr val="00FFFF"/>
            </a:solidFill>
            <a:tailEnd type="arrow"/>
          </a:ln>
        </p:spPr>
        <p:style>
          <a:lnRef idx="1">
            <a:schemeClr val="accent1"/>
          </a:lnRef>
          <a:fillRef idx="0">
            <a:schemeClr val="accent1"/>
          </a:fillRef>
          <a:effectRef idx="0">
            <a:schemeClr val="accent1"/>
          </a:effectRef>
          <a:fontRef idx="minor">
            <a:schemeClr val="tx1"/>
          </a:fontRef>
        </p:style>
      </p:cxnSp>
      <p:sp>
        <p:nvSpPr>
          <p:cNvPr id="20" name="Rectangle 19"/>
          <p:cNvSpPr/>
          <p:nvPr/>
        </p:nvSpPr>
        <p:spPr>
          <a:xfrm>
            <a:off x="4612426" y="685800"/>
            <a:ext cx="4232275" cy="923330"/>
          </a:xfrm>
          <a:prstGeom prst="rect">
            <a:avLst/>
          </a:prstGeom>
          <a:solidFill>
            <a:srgbClr val="000066"/>
          </a:solidFill>
          <a:ln w="28575">
            <a:solidFill>
              <a:srgbClr val="FFFF00"/>
            </a:solidFill>
          </a:ln>
        </p:spPr>
        <p:txBody>
          <a:bodyPr wrap="square">
            <a:spAutoFit/>
          </a:bodyPr>
          <a:lstStyle/>
          <a:p>
            <a:r>
              <a:rPr lang="en-US" b="1" dirty="0" smtClean="0">
                <a:solidFill>
                  <a:srgbClr val="FFFF00"/>
                </a:solidFill>
                <a:latin typeface="Arial" panose="020B0604020202020204" pitchFamily="34" charset="0"/>
                <a:cs typeface="Arial" panose="020B0604020202020204" pitchFamily="34" charset="0"/>
              </a:rPr>
              <a:t>Use this diagram if you have been given a D1 Mini ESP8266 board instead of a </a:t>
            </a:r>
            <a:r>
              <a:rPr lang="en-US" b="1" dirty="0" err="1" smtClean="0">
                <a:solidFill>
                  <a:srgbClr val="FFFF00"/>
                </a:solidFill>
                <a:latin typeface="Arial" panose="020B0604020202020204" pitchFamily="34" charset="0"/>
                <a:cs typeface="Arial" panose="020B0604020202020204" pitchFamily="34" charset="0"/>
              </a:rPr>
              <a:t>Heltec</a:t>
            </a:r>
            <a:r>
              <a:rPr lang="en-US" b="1" dirty="0" smtClean="0">
                <a:solidFill>
                  <a:srgbClr val="FFFF00"/>
                </a:solidFill>
                <a:latin typeface="Arial" panose="020B0604020202020204" pitchFamily="34" charset="0"/>
                <a:cs typeface="Arial" panose="020B0604020202020204" pitchFamily="34" charset="0"/>
              </a:rPr>
              <a:t> ESP32 board</a:t>
            </a:r>
            <a:endParaRPr lang="en-US" b="1" dirty="0">
              <a:solidFill>
                <a:srgbClr val="FFFF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7775524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1219200"/>
            <a:ext cx="8686800" cy="3657600"/>
          </a:xfrm>
        </p:spPr>
        <p:txBody>
          <a:bodyPr anchor="ctr">
            <a:noAutofit/>
          </a:bodyPr>
          <a:lstStyle/>
          <a:p>
            <a:pPr>
              <a:spcBef>
                <a:spcPts val="1800"/>
              </a:spcBef>
            </a:pPr>
            <a:r>
              <a:rPr lang="en-US" sz="2800" dirty="0" err="1"/>
              <a:t>Kubuntu</a:t>
            </a:r>
            <a:r>
              <a:rPr lang="en-US" sz="2800" dirty="0"/>
              <a:t> Linux</a:t>
            </a:r>
            <a:br>
              <a:rPr lang="en-US" sz="2800" dirty="0"/>
            </a:br>
            <a:r>
              <a:rPr lang="en-US" sz="2800" dirty="0" smtClean="0"/>
              <a:t>Install and use </a:t>
            </a:r>
            <a:r>
              <a:rPr lang="en-US" sz="2800" dirty="0" err="1" smtClean="0"/>
              <a:t>esptool</a:t>
            </a:r>
            <a:r>
              <a:rPr lang="en-US" sz="2800" dirty="0" smtClean="0"/>
              <a:t> (uses </a:t>
            </a:r>
            <a:r>
              <a:rPr lang="en-US" sz="2800" dirty="0" err="1" smtClean="0"/>
              <a:t>Konsole</a:t>
            </a:r>
            <a:r>
              <a:rPr lang="en-US" sz="2800" dirty="0" smtClean="0"/>
              <a:t> CLI)</a:t>
            </a:r>
            <a:endParaRPr lang="en-US" sz="2800" dirty="0"/>
          </a:p>
          <a:p>
            <a:pPr>
              <a:spcBef>
                <a:spcPts val="1800"/>
              </a:spcBef>
            </a:pPr>
            <a:r>
              <a:rPr lang="en-US" sz="2800" dirty="0" smtClean="0"/>
              <a:t>Windows (with current version of Chrome) </a:t>
            </a:r>
            <a:br>
              <a:rPr lang="en-US" sz="2800" dirty="0" smtClean="0"/>
            </a:br>
            <a:r>
              <a:rPr lang="en-US" sz="2800" dirty="0" smtClean="0">
                <a:hlinkClick r:id="rId2"/>
              </a:rPr>
              <a:t>https</a:t>
            </a:r>
            <a:r>
              <a:rPr lang="en-US" sz="2800" dirty="0">
                <a:hlinkClick r:id="rId2"/>
              </a:rPr>
              <a:t>://install.wled.me</a:t>
            </a:r>
            <a:r>
              <a:rPr lang="en-US" sz="2800" dirty="0" smtClean="0">
                <a:hlinkClick r:id="rId2"/>
              </a:rPr>
              <a:t>/</a:t>
            </a:r>
            <a:endParaRPr lang="en-US" sz="2800" dirty="0" smtClean="0"/>
          </a:p>
          <a:p>
            <a:pPr>
              <a:spcBef>
                <a:spcPts val="1800"/>
              </a:spcBef>
            </a:pPr>
            <a:r>
              <a:rPr lang="en-US" sz="2800" dirty="0" smtClean="0"/>
              <a:t>Windows (if online browser install doesn’t work)</a:t>
            </a:r>
            <a:br>
              <a:rPr lang="en-US" sz="2800" dirty="0" smtClean="0"/>
            </a:br>
            <a:r>
              <a:rPr lang="en-US" sz="2800" dirty="0" smtClean="0"/>
              <a:t>Install Python3 and use esptool.py</a:t>
            </a:r>
          </a:p>
        </p:txBody>
      </p:sp>
      <p:sp>
        <p:nvSpPr>
          <p:cNvPr id="2" name="Title 1"/>
          <p:cNvSpPr>
            <a:spLocks noGrp="1"/>
          </p:cNvSpPr>
          <p:nvPr>
            <p:ph type="title"/>
          </p:nvPr>
        </p:nvSpPr>
        <p:spPr>
          <a:xfrm>
            <a:off x="152400" y="274638"/>
            <a:ext cx="8534400" cy="944562"/>
          </a:xfrm>
        </p:spPr>
        <p:txBody>
          <a:bodyPr/>
          <a:lstStyle/>
          <a:p>
            <a:r>
              <a:rPr lang="en-US" sz="3200" dirty="0" smtClean="0"/>
              <a:t>Flashing WLED Software on ESP8266</a:t>
            </a:r>
            <a:br>
              <a:rPr lang="en-US" sz="3200" dirty="0" smtClean="0"/>
            </a:br>
            <a:r>
              <a:rPr lang="en-US" sz="3200" dirty="0" smtClean="0"/>
              <a:t>3 Different Methods based on OS</a:t>
            </a:r>
            <a:endParaRPr lang="en-US" sz="3200" dirty="0"/>
          </a:p>
        </p:txBody>
      </p:sp>
    </p:spTree>
    <p:extLst>
      <p:ext uri="{BB962C8B-B14F-4D97-AF65-F5344CB8AC3E}">
        <p14:creationId xmlns:p14="http://schemas.microsoft.com/office/powerpoint/2010/main" val="180748235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1219200"/>
            <a:ext cx="8686800" cy="3657600"/>
          </a:xfrm>
        </p:spPr>
        <p:txBody>
          <a:bodyPr anchor="ctr">
            <a:noAutofit/>
          </a:bodyPr>
          <a:lstStyle/>
          <a:p>
            <a:pPr>
              <a:spcBef>
                <a:spcPts val="1800"/>
              </a:spcBef>
            </a:pPr>
            <a:r>
              <a:rPr lang="en-US" sz="2000" dirty="0"/>
              <a:t>Copy these software binary files from your flash drive to your Documents </a:t>
            </a:r>
            <a:r>
              <a:rPr lang="en-US" sz="2000" dirty="0" smtClean="0"/>
              <a:t>folder (use the Dolphin GUI file explorer)</a:t>
            </a:r>
            <a:r>
              <a:rPr lang="en-US" sz="2000" dirty="0"/>
              <a:t/>
            </a:r>
            <a:br>
              <a:rPr lang="en-US" sz="2000" dirty="0"/>
            </a:br>
            <a:r>
              <a:rPr lang="en-US" sz="2000" dirty="0">
                <a:solidFill>
                  <a:srgbClr val="FFFF00"/>
                </a:solidFill>
                <a:latin typeface="Lucida Console" panose="020B0609040504020204" pitchFamily="49" charset="0"/>
              </a:rPr>
              <a:t>WLED_0.13.1_ESP8266</a:t>
            </a:r>
          </a:p>
          <a:p>
            <a:pPr>
              <a:spcBef>
                <a:spcPts val="1800"/>
              </a:spcBef>
            </a:pPr>
            <a:r>
              <a:rPr lang="en-US" sz="2000" dirty="0" smtClean="0"/>
              <a:t>Open a </a:t>
            </a:r>
            <a:r>
              <a:rPr lang="en-US" sz="2000" dirty="0" err="1" smtClean="0"/>
              <a:t>Konsole</a:t>
            </a:r>
            <a:r>
              <a:rPr lang="en-US" sz="2000" dirty="0" smtClean="0"/>
              <a:t> window, and enter the following commands (enter your account </a:t>
            </a:r>
            <a:r>
              <a:rPr lang="en-US" sz="2000" dirty="0"/>
              <a:t>password when/if prompted)</a:t>
            </a:r>
            <a:br>
              <a:rPr lang="en-US" sz="2000" dirty="0"/>
            </a:br>
            <a:r>
              <a:rPr lang="en-US" sz="1600" dirty="0" err="1" smtClean="0">
                <a:solidFill>
                  <a:srgbClr val="FFFF00"/>
                </a:solidFill>
                <a:latin typeface="Lucida Console" panose="020B0609040504020204" pitchFamily="49" charset="0"/>
              </a:rPr>
              <a:t>sudo</a:t>
            </a:r>
            <a:r>
              <a:rPr lang="en-US" sz="1600" dirty="0" smtClean="0">
                <a:solidFill>
                  <a:srgbClr val="FFFF00"/>
                </a:solidFill>
                <a:latin typeface="Lucida Console" panose="020B0609040504020204" pitchFamily="49" charset="0"/>
              </a:rPr>
              <a:t> apt install </a:t>
            </a:r>
            <a:r>
              <a:rPr lang="en-US" sz="1600" dirty="0" err="1" smtClean="0">
                <a:solidFill>
                  <a:srgbClr val="FFFF00"/>
                </a:solidFill>
                <a:latin typeface="Lucida Console" panose="020B0609040504020204" pitchFamily="49" charset="0"/>
              </a:rPr>
              <a:t>esptool</a:t>
            </a:r>
            <a:r>
              <a:rPr lang="en-US" sz="1600" dirty="0">
                <a:solidFill>
                  <a:srgbClr val="FFFF00"/>
                </a:solidFill>
                <a:latin typeface="Lucida Console" panose="020B0609040504020204" pitchFamily="49" charset="0"/>
              </a:rPr>
              <a:t/>
            </a:r>
            <a:br>
              <a:rPr lang="en-US" sz="1600" dirty="0">
                <a:solidFill>
                  <a:srgbClr val="FFFF00"/>
                </a:solidFill>
                <a:latin typeface="Lucida Console" panose="020B0609040504020204" pitchFamily="49" charset="0"/>
              </a:rPr>
            </a:br>
            <a:r>
              <a:rPr lang="en-US" sz="1600" dirty="0" smtClean="0">
                <a:solidFill>
                  <a:srgbClr val="FFFF00"/>
                </a:solidFill>
                <a:latin typeface="Lucida Console" panose="020B0609040504020204" pitchFamily="49" charset="0"/>
              </a:rPr>
              <a:t>cd Documents</a:t>
            </a:r>
            <a:br>
              <a:rPr lang="en-US" sz="1600" dirty="0" smtClean="0">
                <a:solidFill>
                  <a:srgbClr val="FFFF00"/>
                </a:solidFill>
                <a:latin typeface="Lucida Console" panose="020B0609040504020204" pitchFamily="49" charset="0"/>
              </a:rPr>
            </a:br>
            <a:r>
              <a:rPr lang="en-US" sz="1600" dirty="0" err="1" smtClean="0">
                <a:solidFill>
                  <a:srgbClr val="FFFF00"/>
                </a:solidFill>
                <a:latin typeface="Lucida Console" panose="020B0609040504020204" pitchFamily="49" charset="0"/>
              </a:rPr>
              <a:t>esptool</a:t>
            </a:r>
            <a:r>
              <a:rPr lang="en-US" sz="1600" dirty="0" smtClean="0">
                <a:solidFill>
                  <a:srgbClr val="FFFF00"/>
                </a:solidFill>
                <a:latin typeface="Lucida Console" panose="020B0609040504020204" pitchFamily="49" charset="0"/>
              </a:rPr>
              <a:t> </a:t>
            </a:r>
            <a:r>
              <a:rPr lang="en-US" sz="1600" dirty="0">
                <a:solidFill>
                  <a:srgbClr val="FFFF00"/>
                </a:solidFill>
                <a:latin typeface="Lucida Console" panose="020B0609040504020204" pitchFamily="49" charset="0"/>
              </a:rPr>
              <a:t>--port /dev/ttyUSB0 </a:t>
            </a:r>
            <a:r>
              <a:rPr lang="en-US" sz="1600" dirty="0" err="1" smtClean="0">
                <a:solidFill>
                  <a:srgbClr val="FFFF00"/>
                </a:solidFill>
                <a:latin typeface="Lucida Console" panose="020B0609040504020204" pitchFamily="49" charset="0"/>
              </a:rPr>
              <a:t>write_flash</a:t>
            </a:r>
            <a:r>
              <a:rPr lang="en-US" sz="1600" dirty="0" smtClean="0">
                <a:solidFill>
                  <a:srgbClr val="FFFF00"/>
                </a:solidFill>
                <a:latin typeface="Lucida Console" panose="020B0609040504020204" pitchFamily="49" charset="0"/>
              </a:rPr>
              <a:t> 0x0 </a:t>
            </a:r>
            <a:r>
              <a:rPr lang="en-US" sz="1600" dirty="0">
                <a:solidFill>
                  <a:srgbClr val="FFFF00"/>
                </a:solidFill>
                <a:latin typeface="Lucida Console" panose="020B0609040504020204" pitchFamily="49" charset="0"/>
              </a:rPr>
              <a:t>WLED_0.13.1_ESP8266</a:t>
            </a:r>
            <a:r>
              <a:rPr lang="en-US" sz="1800" dirty="0">
                <a:solidFill>
                  <a:srgbClr val="FFFF00"/>
                </a:solidFill>
                <a:latin typeface="Lucida Console" panose="020B0609040504020204" pitchFamily="49" charset="0"/>
              </a:rPr>
              <a:t/>
            </a:r>
            <a:br>
              <a:rPr lang="en-US" sz="1800" dirty="0">
                <a:solidFill>
                  <a:srgbClr val="FFFF00"/>
                </a:solidFill>
                <a:latin typeface="Lucida Console" panose="020B0609040504020204" pitchFamily="49" charset="0"/>
              </a:rPr>
            </a:br>
            <a:r>
              <a:rPr lang="en-US" sz="2000" dirty="0" smtClean="0"/>
              <a:t/>
            </a:r>
            <a:br>
              <a:rPr lang="en-US" sz="2000" dirty="0" smtClean="0"/>
            </a:br>
            <a:r>
              <a:rPr lang="en-US" sz="2000" dirty="0" smtClean="0"/>
              <a:t/>
            </a:r>
            <a:br>
              <a:rPr lang="en-US" sz="2000" dirty="0" smtClean="0"/>
            </a:br>
            <a:endParaRPr lang="en-US" sz="2000" dirty="0" smtClean="0"/>
          </a:p>
        </p:txBody>
      </p:sp>
      <p:sp>
        <p:nvSpPr>
          <p:cNvPr id="2" name="Title 1"/>
          <p:cNvSpPr>
            <a:spLocks noGrp="1"/>
          </p:cNvSpPr>
          <p:nvPr>
            <p:ph type="title"/>
          </p:nvPr>
        </p:nvSpPr>
        <p:spPr>
          <a:xfrm>
            <a:off x="457200" y="274638"/>
            <a:ext cx="8229600" cy="563562"/>
          </a:xfrm>
        </p:spPr>
        <p:txBody>
          <a:bodyPr/>
          <a:lstStyle/>
          <a:p>
            <a:r>
              <a:rPr lang="en-US" sz="2800" dirty="0" smtClean="0"/>
              <a:t>Flashing ESP8266 Software on Linux</a:t>
            </a:r>
            <a:endParaRPr lang="en-US" sz="2800" dirty="0"/>
          </a:p>
        </p:txBody>
      </p:sp>
    </p:spTree>
    <p:extLst>
      <p:ext uri="{BB962C8B-B14F-4D97-AF65-F5344CB8AC3E}">
        <p14:creationId xmlns:p14="http://schemas.microsoft.com/office/powerpoint/2010/main" val="398917493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914400"/>
            <a:ext cx="8686800" cy="914400"/>
          </a:xfrm>
        </p:spPr>
        <p:txBody>
          <a:bodyPr anchor="ctr">
            <a:noAutofit/>
          </a:bodyPr>
          <a:lstStyle/>
          <a:p>
            <a:pPr>
              <a:spcBef>
                <a:spcPts val="1800"/>
              </a:spcBef>
            </a:pPr>
            <a:r>
              <a:rPr lang="en-US" sz="2000" dirty="0" smtClean="0"/>
              <a:t>Go to </a:t>
            </a:r>
            <a:r>
              <a:rPr lang="en-US" sz="2000" dirty="0" smtClean="0">
                <a:hlinkClick r:id="rId2"/>
              </a:rPr>
              <a:t>https</a:t>
            </a:r>
            <a:r>
              <a:rPr lang="en-US" sz="2000" dirty="0">
                <a:hlinkClick r:id="rId2"/>
              </a:rPr>
              <a:t>://install.wled.me</a:t>
            </a:r>
            <a:r>
              <a:rPr lang="en-US" sz="2000" dirty="0" smtClean="0">
                <a:hlinkClick r:id="rId2"/>
              </a:rPr>
              <a:t>/</a:t>
            </a:r>
            <a:r>
              <a:rPr lang="en-US" sz="2000" dirty="0" smtClean="0"/>
              <a:t> in Chrome</a:t>
            </a:r>
          </a:p>
          <a:p>
            <a:pPr>
              <a:spcBef>
                <a:spcPts val="1800"/>
              </a:spcBef>
            </a:pPr>
            <a:r>
              <a:rPr lang="en-US" sz="2000" dirty="0" smtClean="0"/>
              <a:t>Click install and do the logical thing at the prompts. See below for details</a:t>
            </a:r>
            <a:endParaRPr lang="en-US" sz="2000" dirty="0"/>
          </a:p>
        </p:txBody>
      </p:sp>
      <p:sp>
        <p:nvSpPr>
          <p:cNvPr id="2" name="Title 1"/>
          <p:cNvSpPr>
            <a:spLocks noGrp="1"/>
          </p:cNvSpPr>
          <p:nvPr>
            <p:ph type="title"/>
          </p:nvPr>
        </p:nvSpPr>
        <p:spPr>
          <a:xfrm>
            <a:off x="457200" y="274638"/>
            <a:ext cx="8229600" cy="563562"/>
          </a:xfrm>
        </p:spPr>
        <p:txBody>
          <a:bodyPr/>
          <a:lstStyle/>
          <a:p>
            <a:r>
              <a:rPr lang="en-US" sz="2800" dirty="0" smtClean="0"/>
              <a:t>WLED ESP8266: Windows with Chrome</a:t>
            </a:r>
            <a:endParaRPr lang="en-US" sz="2800" dirty="0"/>
          </a:p>
        </p:txBody>
      </p:sp>
      <p:pic>
        <p:nvPicPr>
          <p:cNvPr id="205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 y="1918504"/>
            <a:ext cx="2776620" cy="1997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66040" y="1905000"/>
            <a:ext cx="3294712" cy="20557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05698" y="1905000"/>
            <a:ext cx="2132011" cy="20557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4"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8600" y="4572000"/>
            <a:ext cx="2877098" cy="1957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5"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53537" y="4471194"/>
            <a:ext cx="2959100" cy="2159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6" name="Picture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324600" y="4735512"/>
            <a:ext cx="2293937" cy="1630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Content Placeholder 2"/>
          <p:cNvSpPr txBox="1">
            <a:spLocks/>
          </p:cNvSpPr>
          <p:nvPr/>
        </p:nvSpPr>
        <p:spPr>
          <a:xfrm>
            <a:off x="609600" y="3966717"/>
            <a:ext cx="1295400" cy="190500"/>
          </a:xfrm>
          <a:prstGeom prst="rect">
            <a:avLst/>
          </a:prstGeom>
          <a:noFill/>
          <a:ln w="19050">
            <a:noFill/>
          </a:ln>
        </p:spPr>
        <p:txBody>
          <a:bodyPr vert="horz" lIns="91440" tIns="45720" rIns="91440" bIns="45720" rtlCol="0" anchor="ct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bg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Font typeface="Arial" panose="020B0604020202020204" pitchFamily="34" charset="0"/>
              <a:buChar char="–"/>
              <a:defRPr sz="2800" kern="1200">
                <a:solidFill>
                  <a:schemeClr val="bg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bg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Font typeface="Arial" panose="020B0604020202020204" pitchFamily="34" charset="0"/>
              <a:buNone/>
            </a:pPr>
            <a:r>
              <a:rPr lang="en-US" sz="1050" b="1" dirty="0" smtClean="0">
                <a:ea typeface="Segoe UI Symbol"/>
                <a:sym typeface="Wingdings"/>
              </a:rPr>
              <a:t>Click on Install</a:t>
            </a:r>
            <a:endParaRPr lang="en-US" sz="1050" b="1" dirty="0"/>
          </a:p>
        </p:txBody>
      </p:sp>
      <p:sp>
        <p:nvSpPr>
          <p:cNvPr id="12" name="Content Placeholder 2"/>
          <p:cNvSpPr txBox="1">
            <a:spLocks/>
          </p:cNvSpPr>
          <p:nvPr/>
        </p:nvSpPr>
        <p:spPr>
          <a:xfrm>
            <a:off x="3524003" y="4052701"/>
            <a:ext cx="1295400" cy="190500"/>
          </a:xfrm>
          <a:prstGeom prst="rect">
            <a:avLst/>
          </a:prstGeom>
          <a:noFill/>
          <a:ln w="19050">
            <a:noFill/>
          </a:ln>
        </p:spPr>
        <p:txBody>
          <a:bodyPr vert="horz" lIns="91440" tIns="45720" rIns="91440" bIns="45720" rtlCol="0" anchor="ct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bg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Font typeface="Arial" panose="020B0604020202020204" pitchFamily="34" charset="0"/>
              <a:buChar char="–"/>
              <a:defRPr sz="2800" kern="1200">
                <a:solidFill>
                  <a:schemeClr val="bg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bg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Font typeface="Arial" panose="020B0604020202020204" pitchFamily="34" charset="0"/>
              <a:buNone/>
            </a:pPr>
            <a:r>
              <a:rPr lang="en-US" sz="1050" b="1" dirty="0" smtClean="0">
                <a:ea typeface="Segoe UI Symbol"/>
                <a:sym typeface="Wingdings"/>
              </a:rPr>
              <a:t>Click on Connect</a:t>
            </a:r>
            <a:endParaRPr lang="en-US" sz="1050" b="1" dirty="0"/>
          </a:p>
        </p:txBody>
      </p:sp>
      <p:sp>
        <p:nvSpPr>
          <p:cNvPr id="13" name="Content Placeholder 2"/>
          <p:cNvSpPr txBox="1">
            <a:spLocks/>
          </p:cNvSpPr>
          <p:nvPr/>
        </p:nvSpPr>
        <p:spPr>
          <a:xfrm>
            <a:off x="6096000" y="4049905"/>
            <a:ext cx="2003066" cy="190500"/>
          </a:xfrm>
          <a:prstGeom prst="rect">
            <a:avLst/>
          </a:prstGeom>
          <a:noFill/>
          <a:ln w="19050">
            <a:noFill/>
          </a:ln>
        </p:spPr>
        <p:txBody>
          <a:bodyPr vert="horz" lIns="91440" tIns="45720" rIns="91440" bIns="45720" rtlCol="0" anchor="ct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bg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Font typeface="Arial" panose="020B0604020202020204" pitchFamily="34" charset="0"/>
              <a:buChar char="–"/>
              <a:defRPr sz="2800" kern="1200">
                <a:solidFill>
                  <a:schemeClr val="bg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bg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Font typeface="Arial" panose="020B0604020202020204" pitchFamily="34" charset="0"/>
              <a:buNone/>
            </a:pPr>
            <a:r>
              <a:rPr lang="en-US" sz="1050" b="1" dirty="0" smtClean="0">
                <a:ea typeface="Segoe UI Symbol"/>
                <a:sym typeface="Wingdings"/>
              </a:rPr>
              <a:t>Click on INSTALL WLED</a:t>
            </a:r>
            <a:endParaRPr lang="en-US" sz="1050" b="1" dirty="0"/>
          </a:p>
        </p:txBody>
      </p:sp>
      <p:sp>
        <p:nvSpPr>
          <p:cNvPr id="14" name="Content Placeholder 2"/>
          <p:cNvSpPr txBox="1">
            <a:spLocks/>
          </p:cNvSpPr>
          <p:nvPr/>
        </p:nvSpPr>
        <p:spPr>
          <a:xfrm>
            <a:off x="381000" y="6539699"/>
            <a:ext cx="2287682" cy="190500"/>
          </a:xfrm>
          <a:prstGeom prst="rect">
            <a:avLst/>
          </a:prstGeom>
          <a:noFill/>
          <a:ln w="19050">
            <a:noFill/>
          </a:ln>
        </p:spPr>
        <p:txBody>
          <a:bodyPr vert="horz" lIns="91440" tIns="45720" rIns="91440" bIns="45720" rtlCol="0" anchor="ct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bg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Font typeface="Arial" panose="020B0604020202020204" pitchFamily="34" charset="0"/>
              <a:buChar char="–"/>
              <a:defRPr sz="2800" kern="1200">
                <a:solidFill>
                  <a:schemeClr val="bg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bg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Font typeface="Arial" panose="020B0604020202020204" pitchFamily="34" charset="0"/>
              <a:buNone/>
            </a:pPr>
            <a:r>
              <a:rPr lang="en-US" sz="1050" b="1" dirty="0" smtClean="0">
                <a:ea typeface="Segoe UI Symbol"/>
                <a:sym typeface="Wingdings"/>
              </a:rPr>
              <a:t>Click on INSTALL (once more)</a:t>
            </a:r>
            <a:endParaRPr lang="en-US" sz="1050" b="1" dirty="0"/>
          </a:p>
        </p:txBody>
      </p:sp>
      <p:sp>
        <p:nvSpPr>
          <p:cNvPr id="15" name="Content Placeholder 2"/>
          <p:cNvSpPr txBox="1">
            <a:spLocks/>
          </p:cNvSpPr>
          <p:nvPr/>
        </p:nvSpPr>
        <p:spPr>
          <a:xfrm>
            <a:off x="3289246" y="6630194"/>
            <a:ext cx="2287682" cy="190500"/>
          </a:xfrm>
          <a:prstGeom prst="rect">
            <a:avLst/>
          </a:prstGeom>
          <a:noFill/>
          <a:ln w="19050">
            <a:noFill/>
          </a:ln>
        </p:spPr>
        <p:txBody>
          <a:bodyPr vert="horz" lIns="91440" tIns="45720" rIns="91440" bIns="45720" rtlCol="0" anchor="ct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bg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Font typeface="Arial" panose="020B0604020202020204" pitchFamily="34" charset="0"/>
              <a:buChar char="–"/>
              <a:defRPr sz="2800" kern="1200">
                <a:solidFill>
                  <a:schemeClr val="bg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bg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Font typeface="Arial" panose="020B0604020202020204" pitchFamily="34" charset="0"/>
              <a:buNone/>
            </a:pPr>
            <a:r>
              <a:rPr lang="en-US" sz="1050" b="1" dirty="0" smtClean="0">
                <a:ea typeface="Segoe UI Symbol"/>
                <a:sym typeface="Wingdings"/>
              </a:rPr>
              <a:t>Wait a while…</a:t>
            </a:r>
            <a:endParaRPr lang="en-US" sz="1050" b="1" dirty="0"/>
          </a:p>
        </p:txBody>
      </p:sp>
      <p:sp>
        <p:nvSpPr>
          <p:cNvPr id="16" name="Content Placeholder 2"/>
          <p:cNvSpPr txBox="1">
            <a:spLocks/>
          </p:cNvSpPr>
          <p:nvPr/>
        </p:nvSpPr>
        <p:spPr>
          <a:xfrm>
            <a:off x="6324600" y="6434138"/>
            <a:ext cx="2287682" cy="190500"/>
          </a:xfrm>
          <a:prstGeom prst="rect">
            <a:avLst/>
          </a:prstGeom>
          <a:noFill/>
          <a:ln w="19050">
            <a:noFill/>
          </a:ln>
        </p:spPr>
        <p:txBody>
          <a:bodyPr vert="horz" lIns="91440" tIns="45720" rIns="91440" bIns="45720" rtlCol="0" anchor="ct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bg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Font typeface="Arial" panose="020B0604020202020204" pitchFamily="34" charset="0"/>
              <a:buChar char="–"/>
              <a:defRPr sz="2800" kern="1200">
                <a:solidFill>
                  <a:schemeClr val="bg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bg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Font typeface="Arial" panose="020B0604020202020204" pitchFamily="34" charset="0"/>
              <a:buNone/>
            </a:pPr>
            <a:r>
              <a:rPr lang="en-US" sz="1050" b="1" dirty="0" smtClean="0">
                <a:ea typeface="Segoe UI Symbol"/>
                <a:sym typeface="Wingdings"/>
              </a:rPr>
              <a:t>All done!</a:t>
            </a:r>
            <a:endParaRPr lang="en-US" sz="1050" b="1" dirty="0"/>
          </a:p>
        </p:txBody>
      </p:sp>
    </p:spTree>
    <p:extLst>
      <p:ext uri="{BB962C8B-B14F-4D97-AF65-F5344CB8AC3E}">
        <p14:creationId xmlns:p14="http://schemas.microsoft.com/office/powerpoint/2010/main" val="376751038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1219200"/>
            <a:ext cx="8839200" cy="5181600"/>
          </a:xfrm>
        </p:spPr>
        <p:txBody>
          <a:bodyPr anchor="ctr">
            <a:noAutofit/>
          </a:bodyPr>
          <a:lstStyle/>
          <a:p>
            <a:pPr>
              <a:spcBef>
                <a:spcPts val="1800"/>
              </a:spcBef>
            </a:pPr>
            <a:r>
              <a:rPr lang="en-US" sz="1600" dirty="0" smtClean="0"/>
              <a:t>If the browser install doesn’t work on your Windows workstation, you’ll need to install Python3 and then install esptool.py</a:t>
            </a:r>
          </a:p>
          <a:p>
            <a:pPr>
              <a:spcBef>
                <a:spcPts val="1800"/>
              </a:spcBef>
            </a:pPr>
            <a:r>
              <a:rPr lang="en-US" sz="1600" dirty="0" smtClean="0"/>
              <a:t>Copy these </a:t>
            </a:r>
            <a:r>
              <a:rPr lang="en-US" sz="1600" dirty="0"/>
              <a:t>software binary </a:t>
            </a:r>
            <a:r>
              <a:rPr lang="en-US" sz="1600" dirty="0" smtClean="0"/>
              <a:t>files from your flash drive to your Documents folder</a:t>
            </a:r>
            <a:r>
              <a:rPr lang="en-US" sz="1600" dirty="0"/>
              <a:t/>
            </a:r>
            <a:br>
              <a:rPr lang="en-US" sz="1600" dirty="0"/>
            </a:br>
            <a:r>
              <a:rPr lang="en-US" sz="1600" dirty="0">
                <a:solidFill>
                  <a:srgbClr val="FFFF00"/>
                </a:solidFill>
                <a:latin typeface="Lucida Console" panose="020B0609040504020204" pitchFamily="49" charset="0"/>
              </a:rPr>
              <a:t>WLED_0.13.1_ESP8266</a:t>
            </a:r>
            <a:endParaRPr lang="en-US" sz="1600" dirty="0" smtClean="0">
              <a:solidFill>
                <a:srgbClr val="FFFF00"/>
              </a:solidFill>
              <a:latin typeface="Lucida Console" panose="020B0609040504020204" pitchFamily="49" charset="0"/>
            </a:endParaRPr>
          </a:p>
          <a:p>
            <a:pPr>
              <a:spcBef>
                <a:spcPts val="1800"/>
              </a:spcBef>
            </a:pPr>
            <a:r>
              <a:rPr lang="en-US" sz="1600" dirty="0" smtClean="0"/>
              <a:t>For Windows 10/11, run the </a:t>
            </a:r>
            <a:r>
              <a:rPr lang="en-US" sz="1600" dirty="0" smtClean="0">
                <a:solidFill>
                  <a:srgbClr val="FFFF00"/>
                </a:solidFill>
                <a:latin typeface="Lucida Console" panose="020B0609040504020204" pitchFamily="49" charset="0"/>
              </a:rPr>
              <a:t>python-3.10.4-amd64</a:t>
            </a:r>
            <a:r>
              <a:rPr lang="en-US" sz="1600" dirty="0" smtClean="0"/>
              <a:t> installer (copy it from your flash drive FIRST!)</a:t>
            </a:r>
          </a:p>
          <a:p>
            <a:pPr>
              <a:spcBef>
                <a:spcPts val="1800"/>
              </a:spcBef>
            </a:pPr>
            <a:r>
              <a:rPr lang="en-US" sz="1600" dirty="0" smtClean="0"/>
              <a:t>For Windows 7/8, </a:t>
            </a:r>
            <a:r>
              <a:rPr lang="en-US" sz="1600" dirty="0"/>
              <a:t>run the </a:t>
            </a:r>
            <a:r>
              <a:rPr lang="en-US" sz="1600" dirty="0" smtClean="0">
                <a:solidFill>
                  <a:srgbClr val="FFFF00"/>
                </a:solidFill>
                <a:latin typeface="Lucida Console" panose="020B0609040504020204" pitchFamily="49" charset="0"/>
              </a:rPr>
              <a:t>python-3.8.10-amd64</a:t>
            </a:r>
            <a:r>
              <a:rPr lang="en-US" sz="1600" dirty="0" smtClean="0"/>
              <a:t> installer (copy it from your flash drive FIRST!)</a:t>
            </a:r>
          </a:p>
          <a:p>
            <a:pPr>
              <a:spcBef>
                <a:spcPts val="1800"/>
              </a:spcBef>
            </a:pPr>
            <a:r>
              <a:rPr lang="en-US" sz="1600" dirty="0" smtClean="0"/>
              <a:t>Once Python is installed, open a CMD (DOS CLI) window</a:t>
            </a:r>
          </a:p>
          <a:p>
            <a:pPr>
              <a:spcBef>
                <a:spcPts val="1800"/>
              </a:spcBef>
            </a:pPr>
            <a:r>
              <a:rPr lang="en-US" sz="1600" dirty="0" smtClean="0"/>
              <a:t>Enter the following commands into the DOS CLI prompt (you can skip the REM comments):</a:t>
            </a:r>
            <a:r>
              <a:rPr lang="en-US" sz="1600" dirty="0"/>
              <a:t/>
            </a:r>
            <a:br>
              <a:rPr lang="en-US" sz="1600" dirty="0"/>
            </a:br>
            <a:r>
              <a:rPr lang="en-US" sz="1400" dirty="0" smtClean="0">
                <a:solidFill>
                  <a:srgbClr val="FFFF00"/>
                </a:solidFill>
                <a:latin typeface="Lucida Console" panose="020B0609040504020204" pitchFamily="49" charset="0"/>
              </a:rPr>
              <a:t>pip install </a:t>
            </a:r>
            <a:r>
              <a:rPr lang="en-US" sz="1400" dirty="0" err="1" smtClean="0">
                <a:solidFill>
                  <a:srgbClr val="FFFF00"/>
                </a:solidFill>
                <a:latin typeface="Lucida Console" panose="020B0609040504020204" pitchFamily="49" charset="0"/>
              </a:rPr>
              <a:t>esptool</a:t>
            </a:r>
            <a:r>
              <a:rPr lang="en-US" sz="1400" dirty="0" smtClean="0">
                <a:solidFill>
                  <a:srgbClr val="FFFF00"/>
                </a:solidFill>
                <a:latin typeface="Lucida Console" panose="020B0609040504020204" pitchFamily="49" charset="0"/>
              </a:rPr>
              <a:t/>
            </a:r>
            <a:br>
              <a:rPr lang="en-US" sz="1400" dirty="0" smtClean="0">
                <a:solidFill>
                  <a:srgbClr val="FFFF00"/>
                </a:solidFill>
                <a:latin typeface="Lucida Console" panose="020B0609040504020204" pitchFamily="49" charset="0"/>
              </a:rPr>
            </a:br>
            <a:r>
              <a:rPr lang="en-US" sz="1400" dirty="0" smtClean="0">
                <a:solidFill>
                  <a:srgbClr val="FFFF00"/>
                </a:solidFill>
                <a:latin typeface="Lucida Console" panose="020B0609040504020204" pitchFamily="49" charset="0"/>
              </a:rPr>
              <a:t>REM Change to the directory you copied the WLED binaries to</a:t>
            </a:r>
            <a:r>
              <a:rPr lang="en-US" sz="1400" dirty="0">
                <a:solidFill>
                  <a:srgbClr val="FFFF00"/>
                </a:solidFill>
                <a:latin typeface="Lucida Console" panose="020B0609040504020204" pitchFamily="49" charset="0"/>
              </a:rPr>
              <a:t/>
            </a:r>
            <a:br>
              <a:rPr lang="en-US" sz="1400" dirty="0">
                <a:solidFill>
                  <a:srgbClr val="FFFF00"/>
                </a:solidFill>
                <a:latin typeface="Lucida Console" panose="020B0609040504020204" pitchFamily="49" charset="0"/>
              </a:rPr>
            </a:br>
            <a:r>
              <a:rPr lang="en-US" sz="1400" dirty="0">
                <a:solidFill>
                  <a:srgbClr val="FFFF00"/>
                </a:solidFill>
                <a:latin typeface="Lucida Console" panose="020B0609040504020204" pitchFamily="49" charset="0"/>
              </a:rPr>
              <a:t>cd %</a:t>
            </a:r>
            <a:r>
              <a:rPr lang="en-US" sz="1400" dirty="0" err="1">
                <a:solidFill>
                  <a:srgbClr val="FFFF00"/>
                </a:solidFill>
                <a:latin typeface="Lucida Console" panose="020B0609040504020204" pitchFamily="49" charset="0"/>
              </a:rPr>
              <a:t>userprofile</a:t>
            </a:r>
            <a:r>
              <a:rPr lang="en-US" sz="1400" dirty="0">
                <a:solidFill>
                  <a:srgbClr val="FFFF00"/>
                </a:solidFill>
                <a:latin typeface="Lucida Console" panose="020B0609040504020204" pitchFamily="49" charset="0"/>
              </a:rPr>
              <a:t>%\</a:t>
            </a:r>
            <a:r>
              <a:rPr lang="en-US" sz="1400" dirty="0" smtClean="0">
                <a:solidFill>
                  <a:srgbClr val="FFFF00"/>
                </a:solidFill>
                <a:latin typeface="Lucida Console" panose="020B0609040504020204" pitchFamily="49" charset="0"/>
              </a:rPr>
              <a:t>Documents</a:t>
            </a:r>
            <a:br>
              <a:rPr lang="en-US" sz="1400" dirty="0" smtClean="0">
                <a:solidFill>
                  <a:srgbClr val="FFFF00"/>
                </a:solidFill>
                <a:latin typeface="Lucida Console" panose="020B0609040504020204" pitchFamily="49" charset="0"/>
              </a:rPr>
            </a:br>
            <a:r>
              <a:rPr lang="en-US" sz="1400" dirty="0" smtClean="0">
                <a:solidFill>
                  <a:srgbClr val="FFFF00"/>
                </a:solidFill>
                <a:latin typeface="Lucida Console" panose="020B0609040504020204" pitchFamily="49" charset="0"/>
              </a:rPr>
              <a:t>REM Connect your board and find the port it’s on with Device </a:t>
            </a:r>
            <a:r>
              <a:rPr lang="en-US" sz="1400" dirty="0" err="1" smtClean="0">
                <a:solidFill>
                  <a:srgbClr val="FFFF00"/>
                </a:solidFill>
                <a:latin typeface="Lucida Console" panose="020B0609040504020204" pitchFamily="49" charset="0"/>
              </a:rPr>
              <a:t>Mgr</a:t>
            </a:r>
            <a:r>
              <a:rPr lang="en-US" sz="1400" dirty="0" smtClean="0">
                <a:solidFill>
                  <a:srgbClr val="FFFF00"/>
                </a:solidFill>
                <a:latin typeface="Lucida Console" panose="020B0609040504020204" pitchFamily="49" charset="0"/>
              </a:rPr>
              <a:t/>
            </a:r>
            <a:br>
              <a:rPr lang="en-US" sz="1400" dirty="0" smtClean="0">
                <a:solidFill>
                  <a:srgbClr val="FFFF00"/>
                </a:solidFill>
                <a:latin typeface="Lucida Console" panose="020B0609040504020204" pitchFamily="49" charset="0"/>
              </a:rPr>
            </a:br>
            <a:r>
              <a:rPr lang="en-US" sz="1400" dirty="0" smtClean="0">
                <a:solidFill>
                  <a:srgbClr val="FFFF00"/>
                </a:solidFill>
                <a:latin typeface="Lucida Console" panose="020B0609040504020204" pitchFamily="49" charset="0"/>
              </a:rPr>
              <a:t>REM Then flash the </a:t>
            </a:r>
            <a:r>
              <a:rPr lang="en-US" sz="1400" dirty="0">
                <a:solidFill>
                  <a:srgbClr val="FFFF00"/>
                </a:solidFill>
                <a:latin typeface="Lucida Console" panose="020B0609040504020204" pitchFamily="49" charset="0"/>
              </a:rPr>
              <a:t>WLED </a:t>
            </a:r>
            <a:r>
              <a:rPr lang="en-US" sz="1400" dirty="0" smtClean="0">
                <a:solidFill>
                  <a:srgbClr val="FFFF00"/>
                </a:solidFill>
                <a:latin typeface="Lucida Console" panose="020B0609040504020204" pitchFamily="49" charset="0"/>
              </a:rPr>
              <a:t>software</a:t>
            </a:r>
            <a:r>
              <a:rPr lang="en-US" sz="1400" dirty="0">
                <a:solidFill>
                  <a:srgbClr val="FFFF00"/>
                </a:solidFill>
                <a:latin typeface="Lucida Console" panose="020B0609040504020204" pitchFamily="49" charset="0"/>
              </a:rPr>
              <a:t/>
            </a:r>
            <a:br>
              <a:rPr lang="en-US" sz="1400" dirty="0">
                <a:solidFill>
                  <a:srgbClr val="FFFF00"/>
                </a:solidFill>
                <a:latin typeface="Lucida Console" panose="020B0609040504020204" pitchFamily="49" charset="0"/>
              </a:rPr>
            </a:br>
            <a:r>
              <a:rPr lang="en-US" sz="1400" dirty="0">
                <a:solidFill>
                  <a:srgbClr val="FFFF00"/>
                </a:solidFill>
                <a:latin typeface="Lucida Console" panose="020B0609040504020204" pitchFamily="49" charset="0"/>
              </a:rPr>
              <a:t>esptool.py --port </a:t>
            </a:r>
            <a:r>
              <a:rPr lang="en-US" sz="1400" dirty="0" smtClean="0">
                <a:solidFill>
                  <a:srgbClr val="FFFF00"/>
                </a:solidFill>
                <a:latin typeface="Lucida Console" panose="020B0609040504020204" pitchFamily="49" charset="0"/>
              </a:rPr>
              <a:t>COM?? </a:t>
            </a:r>
            <a:r>
              <a:rPr lang="en-US" sz="1400" dirty="0" err="1">
                <a:solidFill>
                  <a:srgbClr val="FFFF00"/>
                </a:solidFill>
                <a:latin typeface="Lucida Console" panose="020B0609040504020204" pitchFamily="49" charset="0"/>
              </a:rPr>
              <a:t>write_flash</a:t>
            </a:r>
            <a:r>
              <a:rPr lang="en-US" sz="1400" dirty="0">
                <a:solidFill>
                  <a:srgbClr val="FFFF00"/>
                </a:solidFill>
                <a:latin typeface="Lucida Console" panose="020B0609040504020204" pitchFamily="49" charset="0"/>
              </a:rPr>
              <a:t> </a:t>
            </a:r>
            <a:r>
              <a:rPr lang="en-US" sz="1400" dirty="0" smtClean="0">
                <a:solidFill>
                  <a:srgbClr val="FFFF00"/>
                </a:solidFill>
                <a:latin typeface="Lucida Console" panose="020B0609040504020204" pitchFamily="49" charset="0"/>
              </a:rPr>
              <a:t>0x0 ./WLED_0.13.1_ESP8266</a:t>
            </a:r>
          </a:p>
        </p:txBody>
      </p:sp>
      <p:sp>
        <p:nvSpPr>
          <p:cNvPr id="2" name="Title 1"/>
          <p:cNvSpPr>
            <a:spLocks noGrp="1"/>
          </p:cNvSpPr>
          <p:nvPr>
            <p:ph type="title"/>
          </p:nvPr>
        </p:nvSpPr>
        <p:spPr>
          <a:xfrm>
            <a:off x="457200" y="274638"/>
            <a:ext cx="8229600" cy="563562"/>
          </a:xfrm>
        </p:spPr>
        <p:txBody>
          <a:bodyPr/>
          <a:lstStyle/>
          <a:p>
            <a:r>
              <a:rPr lang="en-US" sz="2800" dirty="0" smtClean="0"/>
              <a:t>WLED ESP8266: Windows with Python3</a:t>
            </a:r>
            <a:endParaRPr lang="en-US" sz="2800" dirty="0"/>
          </a:p>
        </p:txBody>
      </p:sp>
    </p:spTree>
    <p:extLst>
      <p:ext uri="{BB962C8B-B14F-4D97-AF65-F5344CB8AC3E}">
        <p14:creationId xmlns:p14="http://schemas.microsoft.com/office/powerpoint/2010/main" val="185474217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63562"/>
          </a:xfrm>
        </p:spPr>
        <p:txBody>
          <a:bodyPr/>
          <a:lstStyle/>
          <a:p>
            <a:r>
              <a:rPr lang="en-US" sz="4400" dirty="0" smtClean="0"/>
              <a:t>WLED – Getting Started</a:t>
            </a:r>
            <a:endParaRPr lang="en-US" sz="4400" dirty="0"/>
          </a:p>
        </p:txBody>
      </p:sp>
      <p:sp>
        <p:nvSpPr>
          <p:cNvPr id="3" name="Content Placeholder 2"/>
          <p:cNvSpPr>
            <a:spLocks noGrp="1"/>
          </p:cNvSpPr>
          <p:nvPr>
            <p:ph idx="1"/>
          </p:nvPr>
        </p:nvSpPr>
        <p:spPr>
          <a:xfrm>
            <a:off x="457200" y="1143000"/>
            <a:ext cx="8229600" cy="5410200"/>
          </a:xfrm>
        </p:spPr>
        <p:txBody>
          <a:bodyPr>
            <a:normAutofit fontScale="85000" lnSpcReduction="10000"/>
          </a:bodyPr>
          <a:lstStyle/>
          <a:p>
            <a:pPr>
              <a:spcBef>
                <a:spcPts val="1200"/>
              </a:spcBef>
            </a:pPr>
            <a:r>
              <a:rPr lang="en-US" dirty="0"/>
              <a:t>Introductory instructions are at </a:t>
            </a:r>
            <a:r>
              <a:rPr lang="en-US" dirty="0">
                <a:hlinkClick r:id="rId2"/>
              </a:rPr>
              <a:t>https://kno.wled.ge/basics/getting-started</a:t>
            </a:r>
            <a:r>
              <a:rPr lang="en-US" dirty="0" smtClean="0">
                <a:hlinkClick r:id="rId2"/>
              </a:rPr>
              <a:t>/</a:t>
            </a:r>
            <a:endParaRPr lang="en-US" dirty="0" smtClean="0"/>
          </a:p>
          <a:p>
            <a:pPr>
              <a:spcBef>
                <a:spcPts val="1200"/>
              </a:spcBef>
            </a:pPr>
            <a:r>
              <a:rPr lang="en-US" dirty="0" smtClean="0"/>
              <a:t>Default </a:t>
            </a:r>
            <a:r>
              <a:rPr lang="en-US" dirty="0" err="1" smtClean="0"/>
              <a:t>WiFi</a:t>
            </a:r>
            <a:r>
              <a:rPr lang="en-US" dirty="0" smtClean="0"/>
              <a:t> SSID on startup is WLED-AP</a:t>
            </a:r>
          </a:p>
          <a:p>
            <a:pPr>
              <a:spcBef>
                <a:spcPts val="1200"/>
              </a:spcBef>
            </a:pPr>
            <a:r>
              <a:rPr lang="en-US" dirty="0" smtClean="0"/>
              <a:t>Default </a:t>
            </a:r>
            <a:r>
              <a:rPr lang="en-US" dirty="0" err="1" smtClean="0"/>
              <a:t>WiFi</a:t>
            </a:r>
            <a:r>
              <a:rPr lang="en-US" dirty="0" smtClean="0"/>
              <a:t> password is wled1234</a:t>
            </a:r>
          </a:p>
          <a:p>
            <a:pPr>
              <a:spcBef>
                <a:spcPts val="1200"/>
              </a:spcBef>
            </a:pPr>
            <a:r>
              <a:rPr lang="en-US" dirty="0" smtClean="0"/>
              <a:t>Once you connect, you should automagically be taken to the main WLED page on your ESP8266</a:t>
            </a:r>
          </a:p>
          <a:p>
            <a:pPr>
              <a:spcBef>
                <a:spcPts val="1200"/>
              </a:spcBef>
            </a:pPr>
            <a:r>
              <a:rPr lang="en-US" dirty="0" smtClean="0"/>
              <a:t>Click on “WIFI SETTINGS”; Change “AP SSID” and “AP password” to personalize your WLED controller; “Save and Connect” [</a:t>
            </a:r>
            <a:r>
              <a:rPr lang="en-US" u="sng" dirty="0" smtClean="0"/>
              <a:t>DO NOT </a:t>
            </a:r>
            <a:r>
              <a:rPr lang="en-US" dirty="0" smtClean="0"/>
              <a:t>connect your controller to a local </a:t>
            </a:r>
            <a:r>
              <a:rPr lang="en-US" dirty="0" err="1" smtClean="0"/>
              <a:t>wifi</a:t>
            </a:r>
            <a:r>
              <a:rPr lang="en-US" dirty="0" smtClean="0"/>
              <a:t> net at this time!]</a:t>
            </a:r>
          </a:p>
          <a:p>
            <a:pPr>
              <a:spcBef>
                <a:spcPts val="1200"/>
              </a:spcBef>
            </a:pPr>
            <a:r>
              <a:rPr lang="en-US" dirty="0" smtClean="0"/>
              <a:t>Reconnect to your new ESP8266 lamp controller, and check out the zillion and one options!</a:t>
            </a:r>
            <a:endParaRPr lang="en-US" dirty="0"/>
          </a:p>
        </p:txBody>
      </p:sp>
    </p:spTree>
    <p:extLst>
      <p:ext uri="{BB962C8B-B14F-4D97-AF65-F5344CB8AC3E}">
        <p14:creationId xmlns:p14="http://schemas.microsoft.com/office/powerpoint/2010/main" val="385325372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txBody>
          <a:bodyPr/>
          <a:lstStyle/>
          <a:p>
            <a:r>
              <a:rPr lang="en-US" sz="3200" dirty="0" smtClean="0"/>
              <a:t>Formal End of Lesson </a:t>
            </a:r>
            <a:r>
              <a:rPr lang="en-US" sz="3200" dirty="0" smtClean="0"/>
              <a:t>10-11-12</a:t>
            </a:r>
            <a:endParaRPr lang="en-US" sz="3200" dirty="0"/>
          </a:p>
        </p:txBody>
      </p:sp>
      <p:sp>
        <p:nvSpPr>
          <p:cNvPr id="3" name="Content Placeholder 2"/>
          <p:cNvSpPr>
            <a:spLocks noGrp="1"/>
          </p:cNvSpPr>
          <p:nvPr>
            <p:ph idx="1"/>
          </p:nvPr>
        </p:nvSpPr>
        <p:spPr>
          <a:xfrm>
            <a:off x="457200" y="2133600"/>
            <a:ext cx="8229600" cy="2590800"/>
          </a:xfrm>
        </p:spPr>
        <p:txBody>
          <a:bodyPr>
            <a:normAutofit/>
          </a:bodyPr>
          <a:lstStyle/>
          <a:p>
            <a:pPr marL="0" indent="0">
              <a:buNone/>
            </a:pPr>
            <a:r>
              <a:rPr lang="en-US" b="1" dirty="0" smtClean="0"/>
              <a:t>Arduino Programming will be offered in Fall of 2022. Hope to see you all there!</a:t>
            </a:r>
          </a:p>
          <a:p>
            <a:pPr marL="0" indent="0">
              <a:buNone/>
            </a:pPr>
            <a:endParaRPr lang="en-US" sz="2000" b="1" dirty="0"/>
          </a:p>
          <a:p>
            <a:pPr marL="0" indent="0">
              <a:buNone/>
            </a:pPr>
            <a:r>
              <a:rPr lang="en-US" sz="2000" b="1" dirty="0" smtClean="0"/>
              <a:t>Note: There are no prerequisite classes for Arduino Programming. All students will be supplied with a prewired ESP8266 microcontroller and LED matrix display for use during the class.</a:t>
            </a:r>
            <a:endParaRPr lang="en-US" sz="2000" b="1" dirty="0"/>
          </a:p>
        </p:txBody>
      </p:sp>
      <p:sp>
        <p:nvSpPr>
          <p:cNvPr id="4" name="Title 1"/>
          <p:cNvSpPr txBox="1">
            <a:spLocks/>
          </p:cNvSpPr>
          <p:nvPr/>
        </p:nvSpPr>
        <p:spPr>
          <a:xfrm>
            <a:off x="0" y="5867400"/>
            <a:ext cx="9144000" cy="71596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3600" kern="1200">
                <a:solidFill>
                  <a:schemeClr val="bg1"/>
                </a:solidFill>
                <a:latin typeface="Arial Black" panose="020B0A04020102020204" pitchFamily="34" charset="0"/>
                <a:ea typeface="+mj-ea"/>
                <a:cs typeface="+mj-cs"/>
              </a:defRPr>
            </a:lvl1pPr>
          </a:lstStyle>
          <a:p>
            <a:r>
              <a:rPr lang="en-US" sz="2800" i="1" dirty="0" smtClean="0">
                <a:solidFill>
                  <a:srgbClr val="FFFF00"/>
                </a:solidFill>
              </a:rPr>
              <a:t>Remember to k</a:t>
            </a:r>
            <a:r>
              <a:rPr lang="en-US" sz="2800" i="1" dirty="0" smtClean="0">
                <a:solidFill>
                  <a:srgbClr val="FFFF00"/>
                </a:solidFill>
              </a:rPr>
              <a:t>eep your kits and USB drives!</a:t>
            </a:r>
            <a:endParaRPr lang="en-US" sz="2800" i="1" dirty="0">
              <a:solidFill>
                <a:srgbClr val="FFFF00"/>
              </a:solidFill>
            </a:endParaRPr>
          </a:p>
        </p:txBody>
      </p:sp>
      <p:sp>
        <p:nvSpPr>
          <p:cNvPr id="5" name="Title 1"/>
          <p:cNvSpPr txBox="1">
            <a:spLocks/>
          </p:cNvSpPr>
          <p:nvPr/>
        </p:nvSpPr>
        <p:spPr>
          <a:xfrm>
            <a:off x="0" y="1143000"/>
            <a:ext cx="9144000" cy="71596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3600" kern="1200">
                <a:solidFill>
                  <a:schemeClr val="bg1"/>
                </a:solidFill>
                <a:latin typeface="Arial Black" panose="020B0A04020102020204" pitchFamily="34" charset="0"/>
                <a:ea typeface="+mj-ea"/>
                <a:cs typeface="+mj-cs"/>
              </a:defRPr>
            </a:lvl1pPr>
          </a:lstStyle>
          <a:p>
            <a:r>
              <a:rPr lang="en-US" sz="3200" dirty="0" smtClean="0"/>
              <a:t>AND THAT’S THE END OF THIS CLASS!</a:t>
            </a:r>
            <a:endParaRPr lang="en-US" sz="3200" dirty="0"/>
          </a:p>
        </p:txBody>
      </p:sp>
    </p:spTree>
    <p:extLst>
      <p:ext uri="{BB962C8B-B14F-4D97-AF65-F5344CB8AC3E}">
        <p14:creationId xmlns:p14="http://schemas.microsoft.com/office/powerpoint/2010/main" val="309480613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74638"/>
            <a:ext cx="8458200" cy="563562"/>
          </a:xfrm>
        </p:spPr>
        <p:txBody>
          <a:bodyPr/>
          <a:lstStyle/>
          <a:p>
            <a:r>
              <a:rPr lang="en-US" b="1" dirty="0" smtClean="0">
                <a:latin typeface="Arial" panose="020B0604020202020204" pitchFamily="34" charset="0"/>
                <a:cs typeface="Arial" panose="020B0604020202020204" pitchFamily="34" charset="0"/>
              </a:rPr>
              <a:t>Lesson </a:t>
            </a:r>
            <a:r>
              <a:rPr lang="en-US" b="1" dirty="0" smtClean="0">
                <a:latin typeface="Arial" panose="020B0604020202020204" pitchFamily="34" charset="0"/>
                <a:cs typeface="Arial" panose="020B0604020202020204" pitchFamily="34" charset="0"/>
              </a:rPr>
              <a:t>10/11/12 </a:t>
            </a:r>
            <a:r>
              <a:rPr lang="en-US" b="1" dirty="0" smtClean="0">
                <a:latin typeface="Arial" panose="020B0604020202020204" pitchFamily="34" charset="0"/>
                <a:cs typeface="Arial" panose="020B0604020202020204" pitchFamily="34" charset="0"/>
              </a:rPr>
              <a:t>– Smart LED Strips</a:t>
            </a:r>
            <a:endParaRPr lang="en-US" b="1"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152400" y="990600"/>
            <a:ext cx="8686800" cy="5638800"/>
          </a:xfrm>
        </p:spPr>
        <p:txBody>
          <a:bodyPr anchor="ctr">
            <a:noAutofit/>
          </a:bodyPr>
          <a:lstStyle/>
          <a:p>
            <a:r>
              <a:rPr lang="en-US" sz="2000" b="1" dirty="0"/>
              <a:t>External device power circuit design recap</a:t>
            </a:r>
          </a:p>
          <a:p>
            <a:r>
              <a:rPr lang="en-US" sz="2000" b="1" dirty="0"/>
              <a:t>Smart LED recap</a:t>
            </a:r>
          </a:p>
          <a:p>
            <a:r>
              <a:rPr lang="en-US" sz="2000" b="1" dirty="0" smtClean="0"/>
              <a:t>Level </a:t>
            </a:r>
            <a:r>
              <a:rPr lang="en-US" sz="2000" b="1" dirty="0"/>
              <a:t>shifting </a:t>
            </a:r>
            <a:r>
              <a:rPr lang="en-US" sz="2000" b="1" dirty="0" smtClean="0"/>
              <a:t>recap</a:t>
            </a:r>
          </a:p>
          <a:p>
            <a:r>
              <a:rPr lang="en-US" sz="2000" b="1" dirty="0" smtClean="0"/>
              <a:t>WS2812B </a:t>
            </a:r>
            <a:r>
              <a:rPr lang="en-US" sz="2000" b="1" dirty="0"/>
              <a:t>and </a:t>
            </a:r>
            <a:r>
              <a:rPr lang="en-US" sz="2000" b="1" dirty="0" err="1"/>
              <a:t>Neopixel</a:t>
            </a:r>
            <a:r>
              <a:rPr lang="en-US" sz="2000" b="1" dirty="0"/>
              <a:t> </a:t>
            </a:r>
            <a:r>
              <a:rPr lang="en-US" sz="2000" b="1" dirty="0" smtClean="0"/>
              <a:t>connections</a:t>
            </a:r>
          </a:p>
          <a:p>
            <a:r>
              <a:rPr lang="en-US" sz="2000" b="1" dirty="0" smtClean="0"/>
              <a:t>Class </a:t>
            </a:r>
            <a:r>
              <a:rPr lang="en-US" sz="2000" b="1" dirty="0"/>
              <a:t>Sketch #3</a:t>
            </a:r>
          </a:p>
          <a:p>
            <a:r>
              <a:rPr lang="en-US" sz="2000" b="1" dirty="0"/>
              <a:t>Flashing software binaries</a:t>
            </a:r>
          </a:p>
          <a:p>
            <a:r>
              <a:rPr lang="en-US" sz="2000" b="1" dirty="0"/>
              <a:t>Flashing software on Linux</a:t>
            </a:r>
          </a:p>
          <a:p>
            <a:r>
              <a:rPr lang="en-US" sz="2000" b="1" dirty="0"/>
              <a:t>Flashing software on Windows</a:t>
            </a:r>
          </a:p>
          <a:p>
            <a:r>
              <a:rPr lang="en-US" sz="2000" b="1" dirty="0"/>
              <a:t>Flashing WLED software</a:t>
            </a:r>
          </a:p>
          <a:p>
            <a:r>
              <a:rPr lang="en-US" sz="2000" b="1" dirty="0"/>
              <a:t>Appendices: ESP8266 reference: Pinouts, flashing procedures</a:t>
            </a:r>
          </a:p>
        </p:txBody>
      </p:sp>
    </p:spTree>
    <p:extLst>
      <p:ext uri="{BB962C8B-B14F-4D97-AF65-F5344CB8AC3E}">
        <p14:creationId xmlns:p14="http://schemas.microsoft.com/office/powerpoint/2010/main" val="368034073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63562"/>
          </a:xfrm>
        </p:spPr>
        <p:txBody>
          <a:bodyPr/>
          <a:lstStyle/>
          <a:p>
            <a:r>
              <a:rPr lang="en-US" dirty="0" smtClean="0"/>
              <a:t>External and USB Power</a:t>
            </a:r>
            <a:endParaRPr lang="en-US" dirty="0"/>
          </a:p>
        </p:txBody>
      </p:sp>
      <p:sp>
        <p:nvSpPr>
          <p:cNvPr id="3" name="Content Placeholder 2"/>
          <p:cNvSpPr>
            <a:spLocks noGrp="1"/>
          </p:cNvSpPr>
          <p:nvPr>
            <p:ph idx="1"/>
          </p:nvPr>
        </p:nvSpPr>
        <p:spPr>
          <a:xfrm>
            <a:off x="152400" y="838200"/>
            <a:ext cx="8686800" cy="5562600"/>
          </a:xfrm>
        </p:spPr>
        <p:txBody>
          <a:bodyPr>
            <a:noAutofit/>
          </a:bodyPr>
          <a:lstStyle/>
          <a:p>
            <a:r>
              <a:rPr lang="en-US" sz="2350" dirty="0" smtClean="0"/>
              <a:t>Connecting USB and external power at the same time will frequently fry a board. This is especially true for the ESP-32, which uses lower capacity power regulation as it uses 3VDC.</a:t>
            </a:r>
          </a:p>
          <a:p>
            <a:r>
              <a:rPr lang="en-US" sz="2350" dirty="0" smtClean="0"/>
              <a:t>The easiest solution is (obviously) to only have one plugged in at a time.</a:t>
            </a:r>
          </a:p>
          <a:p>
            <a:r>
              <a:rPr lang="en-US" sz="2350" dirty="0" smtClean="0"/>
              <a:t>BEWARE!: As previously noted, when on USB power many boards will still supply 4.2VDC from the USB connector to the 5 volt rail. This allows peripherals to operate on USB power.</a:t>
            </a:r>
          </a:p>
          <a:p>
            <a:r>
              <a:rPr lang="en-US" sz="2350" dirty="0" smtClean="0"/>
              <a:t>That’s not a problem for low current devices, but quantities of </a:t>
            </a:r>
            <a:r>
              <a:rPr lang="en-US" sz="2350" dirty="0" err="1" smtClean="0"/>
              <a:t>Neopixels</a:t>
            </a:r>
            <a:r>
              <a:rPr lang="en-US" sz="2350" dirty="0" smtClean="0"/>
              <a:t> will burn out the regulator, the laptop’s USB chip, </a:t>
            </a:r>
            <a:r>
              <a:rPr lang="en-US" sz="2350" i="1" dirty="0" smtClean="0"/>
              <a:t>or both</a:t>
            </a:r>
            <a:r>
              <a:rPr lang="en-US" sz="2350" dirty="0" smtClean="0"/>
              <a:t>.</a:t>
            </a:r>
          </a:p>
          <a:p>
            <a:r>
              <a:rPr lang="en-US" sz="2350" dirty="0" smtClean="0"/>
              <a:t>The solution to this problem is to place a diode in-line between the 5 volt rail and the board’s input power pin.</a:t>
            </a:r>
          </a:p>
          <a:p>
            <a:r>
              <a:rPr lang="en-US" sz="2350" dirty="0" smtClean="0"/>
              <a:t>The diode prevents power from “flowing back” from USB power to the peripherals.</a:t>
            </a:r>
            <a:endParaRPr lang="en-US" sz="2350" dirty="0"/>
          </a:p>
        </p:txBody>
      </p:sp>
    </p:spTree>
    <p:extLst>
      <p:ext uri="{BB962C8B-B14F-4D97-AF65-F5344CB8AC3E}">
        <p14:creationId xmlns:p14="http://schemas.microsoft.com/office/powerpoint/2010/main" val="368692601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4F32489-849E-4102-A1F0-23B53A684948}"/>
              </a:ext>
            </a:extLst>
          </p:cNvPr>
          <p:cNvSpPr>
            <a:spLocks noGrp="1"/>
          </p:cNvSpPr>
          <p:nvPr>
            <p:ph type="ctrTitle"/>
          </p:nvPr>
        </p:nvSpPr>
        <p:spPr>
          <a:xfrm>
            <a:off x="137160" y="228600"/>
            <a:ext cx="8734926" cy="533400"/>
          </a:xfrm>
        </p:spPr>
        <p:txBody>
          <a:bodyPr>
            <a:noAutofit/>
          </a:bodyPr>
          <a:lstStyle/>
          <a:p>
            <a:r>
              <a:rPr lang="en-US" sz="4400" b="1" dirty="0" smtClean="0"/>
              <a:t>The WS2812B LED aka </a:t>
            </a:r>
            <a:r>
              <a:rPr lang="en-US" sz="4400" b="1" dirty="0" err="1" smtClean="0"/>
              <a:t>Neopixel</a:t>
            </a:r>
            <a:endParaRPr lang="en-US" sz="4400" b="1" dirty="0"/>
          </a:p>
        </p:txBody>
      </p:sp>
      <p:sp>
        <p:nvSpPr>
          <p:cNvPr id="4" name="Subtitle 2">
            <a:extLst>
              <a:ext uri="{FF2B5EF4-FFF2-40B4-BE49-F238E27FC236}">
                <a16:creationId xmlns:a16="http://schemas.microsoft.com/office/drawing/2014/main" xmlns="" id="{C37EAA5F-9A79-494E-B6D0-773C58613245}"/>
              </a:ext>
            </a:extLst>
          </p:cNvPr>
          <p:cNvSpPr txBox="1">
            <a:spLocks/>
          </p:cNvSpPr>
          <p:nvPr/>
        </p:nvSpPr>
        <p:spPr>
          <a:xfrm>
            <a:off x="0" y="609600"/>
            <a:ext cx="9031130" cy="3086100"/>
          </a:xfrm>
          <a:prstGeom prst="rect">
            <a:avLst/>
          </a:prstGeom>
        </p:spPr>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bg1"/>
                </a:solidFill>
                <a:latin typeface="Arial" panose="020B0604020202020204" pitchFamily="34" charset="0"/>
                <a:ea typeface="+mn-ea"/>
                <a:cs typeface="Arial" panose="020B060402020202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sz="1600" b="1" dirty="0" smtClean="0">
                <a:solidFill>
                  <a:prstClr val="white"/>
                </a:solidFill>
              </a:rPr>
              <a:t>The WS2812B is an (integrated) chip and 5050 package (flat, square) RGB LED</a:t>
            </a:r>
          </a:p>
          <a:p>
            <a:pPr marL="342900" indent="-342900" algn="l">
              <a:buFont typeface="Arial" panose="020B0604020202020204" pitchFamily="34" charset="0"/>
              <a:buChar char="•"/>
            </a:pPr>
            <a:r>
              <a:rPr lang="en-US" sz="1600" b="1" dirty="0" smtClean="0">
                <a:solidFill>
                  <a:prstClr val="white"/>
                </a:solidFill>
              </a:rPr>
              <a:t>An RGB LED can display 24 bits of color (0-255 red, 0-255 green, 0-255 blue)</a:t>
            </a:r>
          </a:p>
          <a:p>
            <a:pPr marL="342900" indent="-342900" algn="l">
              <a:buFont typeface="Arial" panose="020B0604020202020204" pitchFamily="34" charset="0"/>
              <a:buChar char="•"/>
            </a:pPr>
            <a:r>
              <a:rPr lang="en-US" sz="1600" b="1" dirty="0" smtClean="0">
                <a:solidFill>
                  <a:prstClr val="white"/>
                </a:solidFill>
              </a:rPr>
              <a:t>There are RGB LED controllers other than the WS2812B; discussion of those is outside the scope of our class</a:t>
            </a:r>
          </a:p>
          <a:p>
            <a:pPr marL="342900" indent="-342900" algn="l">
              <a:buFont typeface="Arial" panose="020B0604020202020204" pitchFamily="34" charset="0"/>
              <a:buChar char="•"/>
            </a:pPr>
            <a:r>
              <a:rPr lang="en-US" sz="1600" b="1" dirty="0" smtClean="0">
                <a:solidFill>
                  <a:prstClr val="white"/>
                </a:solidFill>
              </a:rPr>
              <a:t>“</a:t>
            </a:r>
            <a:r>
              <a:rPr lang="en-US" sz="1600" b="1" dirty="0" err="1" smtClean="0">
                <a:solidFill>
                  <a:prstClr val="white"/>
                </a:solidFill>
              </a:rPr>
              <a:t>Neopixel</a:t>
            </a:r>
            <a:r>
              <a:rPr lang="en-US" sz="1600" b="1" dirty="0" smtClean="0">
                <a:solidFill>
                  <a:prstClr val="white"/>
                </a:solidFill>
              </a:rPr>
              <a:t>” is a proprietary marketing term used by </a:t>
            </a:r>
            <a:r>
              <a:rPr lang="en-US" sz="1600" b="1" dirty="0" err="1" smtClean="0">
                <a:solidFill>
                  <a:prstClr val="white"/>
                </a:solidFill>
              </a:rPr>
              <a:t>Adafruit</a:t>
            </a:r>
            <a:r>
              <a:rPr lang="en-US" sz="1600" b="1" dirty="0" smtClean="0">
                <a:solidFill>
                  <a:prstClr val="white"/>
                </a:solidFill>
              </a:rPr>
              <a:t> Industries for their line of products based on the WS2812B</a:t>
            </a:r>
          </a:p>
          <a:p>
            <a:pPr marL="342900" indent="-342900" algn="l">
              <a:buFont typeface="Arial" panose="020B0604020202020204" pitchFamily="34" charset="0"/>
              <a:buChar char="•"/>
            </a:pPr>
            <a:r>
              <a:rPr lang="en-US" sz="1600" b="1" dirty="0" smtClean="0">
                <a:solidFill>
                  <a:prstClr val="white"/>
                </a:solidFill>
              </a:rPr>
              <a:t>RGB LEDs, and their chipsets, can be designed to run at 5VDC and 12VDC</a:t>
            </a:r>
          </a:p>
          <a:p>
            <a:pPr marL="342900" indent="-342900" algn="l">
              <a:buFont typeface="Arial" panose="020B0604020202020204" pitchFamily="34" charset="0"/>
              <a:buChar char="•"/>
            </a:pPr>
            <a:r>
              <a:rPr lang="en-US" sz="1600" b="1" dirty="0" smtClean="0">
                <a:solidFill>
                  <a:prstClr val="white"/>
                </a:solidFill>
              </a:rPr>
              <a:t>The chips of “Smart” LEDs make them individually controllable</a:t>
            </a:r>
          </a:p>
          <a:p>
            <a:pPr marL="342900" indent="-342900" algn="l">
              <a:buFont typeface="Arial" panose="020B0604020202020204" pitchFamily="34" charset="0"/>
              <a:buChar char="•"/>
            </a:pPr>
            <a:r>
              <a:rPr lang="en-US" sz="1600" b="1" dirty="0" smtClean="0">
                <a:solidFill>
                  <a:prstClr val="white"/>
                </a:solidFill>
              </a:rPr>
              <a:t>Control is by means of a one-wire transmit-only serial data protocol; the signal is directional with an input and an output for each pixel. Usually daisy-chained.</a:t>
            </a:r>
          </a:p>
        </p:txBody>
      </p:sp>
      <p:pic>
        <p:nvPicPr>
          <p:cNvPr id="409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4350" y="3662065"/>
            <a:ext cx="1397168" cy="13971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91000" y="3643103"/>
            <a:ext cx="2590800" cy="2590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Straight Arrow Connector 4"/>
          <p:cNvCxnSpPr/>
          <p:nvPr/>
        </p:nvCxnSpPr>
        <p:spPr>
          <a:xfrm flipH="1">
            <a:off x="1371600" y="3890665"/>
            <a:ext cx="1447800" cy="46998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2819400" y="3657600"/>
            <a:ext cx="1600200" cy="461665"/>
          </a:xfrm>
          <a:prstGeom prst="rect">
            <a:avLst/>
          </a:prstGeom>
        </p:spPr>
        <p:txBody>
          <a:bodyPr wrap="square">
            <a:spAutoFit/>
          </a:bodyPr>
          <a:lstStyle/>
          <a:p>
            <a:r>
              <a:rPr lang="en-US" sz="1200" b="1" dirty="0" smtClean="0">
                <a:solidFill>
                  <a:srgbClr val="FF0000"/>
                </a:solidFill>
                <a:latin typeface="Arial" panose="020B0604020202020204" pitchFamily="34" charset="0"/>
                <a:cs typeface="Arial" panose="020B0604020202020204" pitchFamily="34" charset="0"/>
              </a:rPr>
              <a:t>This is the WS2812B chip</a:t>
            </a:r>
            <a:endParaRPr lang="en-US" sz="1200" b="1" dirty="0">
              <a:solidFill>
                <a:srgbClr val="FF0000"/>
              </a:solidFill>
              <a:latin typeface="Arial" panose="020B0604020202020204" pitchFamily="34" charset="0"/>
              <a:cs typeface="Arial" panose="020B0604020202020204" pitchFamily="34" charset="0"/>
            </a:endParaRPr>
          </a:p>
        </p:txBody>
      </p:sp>
      <p:cxnSp>
        <p:nvCxnSpPr>
          <p:cNvPr id="15" name="Straight Arrow Connector 14"/>
          <p:cNvCxnSpPr/>
          <p:nvPr/>
        </p:nvCxnSpPr>
        <p:spPr>
          <a:xfrm flipH="1" flipV="1">
            <a:off x="1371600" y="4572000"/>
            <a:ext cx="1524000" cy="78432"/>
          </a:xfrm>
          <a:prstGeom prst="straightConnector1">
            <a:avLst/>
          </a:prstGeom>
          <a:ln w="57150">
            <a:solidFill>
              <a:srgbClr val="FFFF00"/>
            </a:solidFill>
            <a:tailEnd type="arrow"/>
          </a:ln>
        </p:spPr>
        <p:style>
          <a:lnRef idx="1">
            <a:schemeClr val="accent1"/>
          </a:lnRef>
          <a:fillRef idx="0">
            <a:schemeClr val="accent1"/>
          </a:fillRef>
          <a:effectRef idx="0">
            <a:schemeClr val="accent1"/>
          </a:effectRef>
          <a:fontRef idx="minor">
            <a:schemeClr val="tx1"/>
          </a:fontRef>
        </p:style>
      </p:cxnSp>
      <p:sp>
        <p:nvSpPr>
          <p:cNvPr id="18" name="Rectangle 17"/>
          <p:cNvSpPr/>
          <p:nvPr/>
        </p:nvSpPr>
        <p:spPr>
          <a:xfrm>
            <a:off x="2895600" y="4419600"/>
            <a:ext cx="1600200" cy="461665"/>
          </a:xfrm>
          <a:prstGeom prst="rect">
            <a:avLst/>
          </a:prstGeom>
        </p:spPr>
        <p:txBody>
          <a:bodyPr wrap="square">
            <a:spAutoFit/>
          </a:bodyPr>
          <a:lstStyle/>
          <a:p>
            <a:r>
              <a:rPr lang="en-US" sz="1200" b="1" dirty="0" smtClean="0">
                <a:solidFill>
                  <a:srgbClr val="FFFF00"/>
                </a:solidFill>
                <a:latin typeface="Arial" panose="020B0604020202020204" pitchFamily="34" charset="0"/>
                <a:cs typeface="Arial" panose="020B0604020202020204" pitchFamily="34" charset="0"/>
              </a:rPr>
              <a:t>5050 RGB LED package</a:t>
            </a:r>
            <a:endParaRPr lang="en-US" sz="1200" b="1" dirty="0">
              <a:solidFill>
                <a:srgbClr val="FFFF00"/>
              </a:solidFill>
              <a:latin typeface="Arial" panose="020B0604020202020204" pitchFamily="34" charset="0"/>
              <a:cs typeface="Arial" panose="020B0604020202020204" pitchFamily="34" charset="0"/>
            </a:endParaRPr>
          </a:p>
        </p:txBody>
      </p:sp>
      <p:sp>
        <p:nvSpPr>
          <p:cNvPr id="21" name="Rectangle 20"/>
          <p:cNvSpPr/>
          <p:nvPr/>
        </p:nvSpPr>
        <p:spPr>
          <a:xfrm>
            <a:off x="4191000" y="6224378"/>
            <a:ext cx="2590800" cy="276999"/>
          </a:xfrm>
          <a:prstGeom prst="rect">
            <a:avLst/>
          </a:prstGeom>
        </p:spPr>
        <p:txBody>
          <a:bodyPr wrap="square">
            <a:spAutoFit/>
          </a:bodyPr>
          <a:lstStyle/>
          <a:p>
            <a:pPr algn="ctr"/>
            <a:r>
              <a:rPr lang="en-US" sz="1200" b="1" dirty="0" smtClean="0">
                <a:solidFill>
                  <a:srgbClr val="FFFF00"/>
                </a:solidFill>
                <a:latin typeface="Arial" panose="020B0604020202020204" pitchFamily="34" charset="0"/>
                <a:cs typeface="Arial" panose="020B0604020202020204" pitchFamily="34" charset="0"/>
              </a:rPr>
              <a:t>Types of WS2812B Strips</a:t>
            </a:r>
            <a:endParaRPr lang="en-US" sz="1200" b="1" dirty="0">
              <a:solidFill>
                <a:srgbClr val="FFFF00"/>
              </a:solidFill>
              <a:latin typeface="Arial" panose="020B0604020202020204" pitchFamily="34" charset="0"/>
              <a:cs typeface="Arial" panose="020B0604020202020204" pitchFamily="34" charset="0"/>
            </a:endParaRPr>
          </a:p>
        </p:txBody>
      </p:sp>
      <p:pic>
        <p:nvPicPr>
          <p:cNvPr id="4100"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010400" y="3631044"/>
            <a:ext cx="1763077" cy="10901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1"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206138" y="5324475"/>
            <a:ext cx="1371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4" name="Rectangle 23"/>
          <p:cNvSpPr/>
          <p:nvPr/>
        </p:nvSpPr>
        <p:spPr>
          <a:xfrm>
            <a:off x="6596538" y="4828401"/>
            <a:ext cx="2590800" cy="461665"/>
          </a:xfrm>
          <a:prstGeom prst="rect">
            <a:avLst/>
          </a:prstGeom>
        </p:spPr>
        <p:txBody>
          <a:bodyPr wrap="square">
            <a:spAutoFit/>
          </a:bodyPr>
          <a:lstStyle/>
          <a:p>
            <a:pPr algn="ctr"/>
            <a:r>
              <a:rPr lang="en-US" sz="1200" b="1" dirty="0" smtClean="0">
                <a:solidFill>
                  <a:srgbClr val="FFFF00"/>
                </a:solidFill>
                <a:latin typeface="Arial" panose="020B0604020202020204" pitchFamily="34" charset="0"/>
                <a:cs typeface="Arial" panose="020B0604020202020204" pitchFamily="34" charset="0"/>
              </a:rPr>
              <a:t>“Traditional” RGB LED </a:t>
            </a:r>
          </a:p>
          <a:p>
            <a:pPr algn="ctr"/>
            <a:r>
              <a:rPr lang="en-US" sz="1200" b="1" dirty="0" smtClean="0">
                <a:solidFill>
                  <a:srgbClr val="FFFF00"/>
                </a:solidFill>
                <a:latin typeface="Arial" panose="020B0604020202020204" pitchFamily="34" charset="0"/>
                <a:cs typeface="Arial" panose="020B0604020202020204" pitchFamily="34" charset="0"/>
              </a:rPr>
              <a:t>(5mm package)</a:t>
            </a:r>
            <a:endParaRPr lang="en-US" sz="1200" b="1" dirty="0">
              <a:solidFill>
                <a:srgbClr val="FFFF00"/>
              </a:solidFill>
              <a:latin typeface="Arial" panose="020B0604020202020204" pitchFamily="34" charset="0"/>
              <a:cs typeface="Arial" panose="020B0604020202020204" pitchFamily="34" charset="0"/>
            </a:endParaRPr>
          </a:p>
        </p:txBody>
      </p:sp>
      <p:pic>
        <p:nvPicPr>
          <p:cNvPr id="4102" name="Picture 6"/>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04800" y="5105400"/>
            <a:ext cx="3671888" cy="16023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8" name="Rectangle 27"/>
          <p:cNvSpPr/>
          <p:nvPr/>
        </p:nvSpPr>
        <p:spPr>
          <a:xfrm>
            <a:off x="4191000" y="6501377"/>
            <a:ext cx="2590800" cy="276999"/>
          </a:xfrm>
          <a:prstGeom prst="rect">
            <a:avLst/>
          </a:prstGeom>
        </p:spPr>
        <p:txBody>
          <a:bodyPr wrap="square">
            <a:spAutoFit/>
          </a:bodyPr>
          <a:lstStyle/>
          <a:p>
            <a:pPr algn="ctr"/>
            <a:r>
              <a:rPr lang="en-US" sz="1200" b="1" dirty="0" smtClean="0">
                <a:solidFill>
                  <a:srgbClr val="FF0000"/>
                </a:solidFill>
                <a:latin typeface="Arial" panose="020B0604020202020204" pitchFamily="34" charset="0"/>
                <a:cs typeface="Arial" panose="020B0604020202020204" pitchFamily="34" charset="0"/>
              </a:rPr>
              <a:t>PIXELS ARE DIRECTIONAL!!!</a:t>
            </a:r>
            <a:endParaRPr lang="en-US" sz="1200" b="1"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6960291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63562"/>
          </a:xfrm>
        </p:spPr>
        <p:txBody>
          <a:bodyPr/>
          <a:lstStyle/>
          <a:p>
            <a:r>
              <a:rPr lang="en-US" dirty="0" smtClean="0"/>
              <a:t>Different Voltage Requirements</a:t>
            </a:r>
            <a:endParaRPr lang="en-US" dirty="0"/>
          </a:p>
        </p:txBody>
      </p:sp>
      <p:sp>
        <p:nvSpPr>
          <p:cNvPr id="3" name="Content Placeholder 2"/>
          <p:cNvSpPr>
            <a:spLocks noGrp="1"/>
          </p:cNvSpPr>
          <p:nvPr>
            <p:ph idx="1"/>
          </p:nvPr>
        </p:nvSpPr>
        <p:spPr>
          <a:xfrm>
            <a:off x="152400" y="838200"/>
            <a:ext cx="8686800" cy="5562600"/>
          </a:xfrm>
        </p:spPr>
        <p:txBody>
          <a:bodyPr>
            <a:noAutofit/>
          </a:bodyPr>
          <a:lstStyle/>
          <a:p>
            <a:r>
              <a:rPr lang="en-US" sz="2350" dirty="0" smtClean="0"/>
              <a:t>Not all peripherals will run at the same voltage as the microprocessor board you are using</a:t>
            </a:r>
          </a:p>
          <a:p>
            <a:r>
              <a:rPr lang="en-US" sz="2350" dirty="0" smtClean="0"/>
              <a:t>This results in different signal level tolerances. Not the power rails, </a:t>
            </a:r>
            <a:r>
              <a:rPr lang="en-US" sz="2350" i="1" dirty="0" smtClean="0"/>
              <a:t>but the control signals themselves </a:t>
            </a:r>
            <a:r>
              <a:rPr lang="en-US" sz="2350" dirty="0" smtClean="0"/>
              <a:t>operate at different voltages.</a:t>
            </a:r>
          </a:p>
          <a:p>
            <a:r>
              <a:rPr lang="en-US" sz="2350" dirty="0" smtClean="0"/>
              <a:t>Transmitting a 5 volt signal into a 3.3 volt device will damage or destroy the receiving device. This is as true for SPI as it is for traditional RS-232C TTL  serial connections.</a:t>
            </a:r>
          </a:p>
          <a:p>
            <a:r>
              <a:rPr lang="en-US" sz="2350" dirty="0" smtClean="0"/>
              <a:t>Transmitting a 3 volt signal into a 5 volt device </a:t>
            </a:r>
            <a:r>
              <a:rPr lang="en-US" sz="2350" i="1" dirty="0" smtClean="0"/>
              <a:t>sometimes</a:t>
            </a:r>
            <a:r>
              <a:rPr lang="en-US" sz="2350" dirty="0" smtClean="0"/>
              <a:t> works. It depends on how well designed the receiving device is.</a:t>
            </a:r>
          </a:p>
          <a:p>
            <a:r>
              <a:rPr lang="en-US" sz="2350" dirty="0" smtClean="0"/>
              <a:t>The best-practice solution to this problem is to use devices called level shifters. Level shifters provide voltage translation between the two different signal levels.</a:t>
            </a:r>
          </a:p>
        </p:txBody>
      </p:sp>
    </p:spTree>
    <p:extLst>
      <p:ext uri="{BB962C8B-B14F-4D97-AF65-F5344CB8AC3E}">
        <p14:creationId xmlns:p14="http://schemas.microsoft.com/office/powerpoint/2010/main" val="4771348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63562"/>
          </a:xfrm>
        </p:spPr>
        <p:txBody>
          <a:bodyPr/>
          <a:lstStyle/>
          <a:p>
            <a:r>
              <a:rPr lang="en-US" dirty="0" smtClean="0"/>
              <a:t>Level Shifters</a:t>
            </a:r>
            <a:endParaRPr lang="en-US" dirty="0"/>
          </a:p>
        </p:txBody>
      </p:sp>
      <p:sp>
        <p:nvSpPr>
          <p:cNvPr id="3" name="Content Placeholder 2"/>
          <p:cNvSpPr>
            <a:spLocks noGrp="1"/>
          </p:cNvSpPr>
          <p:nvPr>
            <p:ph idx="1"/>
          </p:nvPr>
        </p:nvSpPr>
        <p:spPr>
          <a:xfrm>
            <a:off x="152400" y="838200"/>
            <a:ext cx="8686800" cy="2362200"/>
          </a:xfrm>
        </p:spPr>
        <p:txBody>
          <a:bodyPr>
            <a:noAutofit/>
          </a:bodyPr>
          <a:lstStyle/>
          <a:p>
            <a:r>
              <a:rPr lang="en-US" sz="2350" dirty="0" smtClean="0"/>
              <a:t>Level shifters provide bidirectional translation of logical signal voltages between different digital peripherals and devices</a:t>
            </a:r>
          </a:p>
          <a:p>
            <a:r>
              <a:rPr lang="en-US" sz="2350" dirty="0" smtClean="0"/>
              <a:t>For instance, if you needed to connect a 3.3V microcontroller to a 5V real time clock (RTC), you would use a level shifter on the SPI or I2C serial connections</a:t>
            </a:r>
          </a:p>
          <a:p>
            <a:r>
              <a:rPr lang="en-US" sz="2350" dirty="0" smtClean="0"/>
              <a:t>Nearly all level shifters are for 5 VDC and 3.3VDC translation</a:t>
            </a:r>
          </a:p>
          <a:p>
            <a:r>
              <a:rPr lang="en-US" sz="2350" dirty="0" smtClean="0"/>
              <a:t>Level shifters are not self powered; they must have external power connections to the higher voltage (5V) rail </a:t>
            </a: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14800" y="4090987"/>
            <a:ext cx="4648200" cy="2614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4090987"/>
            <a:ext cx="2614613" cy="2614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6122527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63562"/>
          </a:xfrm>
        </p:spPr>
        <p:txBody>
          <a:bodyPr/>
          <a:lstStyle/>
          <a:p>
            <a:r>
              <a:rPr lang="en-US" dirty="0" smtClean="0"/>
              <a:t>Adding A Level Shifter</a:t>
            </a:r>
            <a:endParaRPr lang="en-US" dirty="0"/>
          </a:p>
        </p:txBody>
      </p:sp>
      <p:sp>
        <p:nvSpPr>
          <p:cNvPr id="3" name="Content Placeholder 2"/>
          <p:cNvSpPr>
            <a:spLocks noGrp="1"/>
          </p:cNvSpPr>
          <p:nvPr>
            <p:ph idx="1"/>
          </p:nvPr>
        </p:nvSpPr>
        <p:spPr>
          <a:xfrm>
            <a:off x="152400" y="838200"/>
            <a:ext cx="8686800" cy="2133600"/>
          </a:xfrm>
        </p:spPr>
        <p:txBody>
          <a:bodyPr>
            <a:noAutofit/>
          </a:bodyPr>
          <a:lstStyle/>
          <a:p>
            <a:r>
              <a:rPr lang="en-US" sz="2350" dirty="0" smtClean="0"/>
              <a:t>Level shifters provide bidirectional translation of logical signal voltages between different digital peripherals and devices</a:t>
            </a:r>
          </a:p>
          <a:p>
            <a:r>
              <a:rPr lang="en-US" sz="2350" dirty="0" smtClean="0"/>
              <a:t>Update your breadboard to look like the below image</a:t>
            </a:r>
          </a:p>
          <a:p>
            <a:r>
              <a:rPr lang="en-US" sz="2350" dirty="0" smtClean="0"/>
              <a:t>Shift the 4N35 </a:t>
            </a:r>
            <a:r>
              <a:rPr lang="en-US" sz="2350" dirty="0" err="1" smtClean="0"/>
              <a:t>opto</a:t>
            </a:r>
            <a:r>
              <a:rPr lang="en-US" sz="2350" dirty="0" smtClean="0"/>
              <a:t>-isolator to the right if needed to make room for the level shifter next to the </a:t>
            </a:r>
            <a:r>
              <a:rPr lang="en-US" sz="2350" dirty="0" err="1" smtClean="0"/>
              <a:t>Heltec</a:t>
            </a:r>
            <a:r>
              <a:rPr lang="en-US" sz="2350" dirty="0" smtClean="0"/>
              <a:t> board</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3594" y="3276600"/>
            <a:ext cx="8467340" cy="3068507"/>
          </a:xfrm>
          <a:prstGeom prst="rect">
            <a:avLst/>
          </a:prstGeom>
        </p:spPr>
      </p:pic>
      <p:cxnSp>
        <p:nvCxnSpPr>
          <p:cNvPr id="7" name="Straight Arrow Connector 6"/>
          <p:cNvCxnSpPr>
            <a:stCxn id="8" idx="1"/>
          </p:cNvCxnSpPr>
          <p:nvPr/>
        </p:nvCxnSpPr>
        <p:spPr>
          <a:xfrm flipH="1" flipV="1">
            <a:off x="4191002" y="4773749"/>
            <a:ext cx="1462374" cy="393951"/>
          </a:xfrm>
          <a:prstGeom prst="straightConnector1">
            <a:avLst/>
          </a:prstGeom>
          <a:ln w="57150">
            <a:solidFill>
              <a:srgbClr val="FFC000"/>
            </a:solidFill>
            <a:tailEnd type="arrow"/>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5653376" y="5029200"/>
            <a:ext cx="2042823" cy="276999"/>
          </a:xfrm>
          <a:prstGeom prst="rect">
            <a:avLst/>
          </a:prstGeom>
          <a:solidFill>
            <a:srgbClr val="000066"/>
          </a:solidFill>
          <a:ln w="28575">
            <a:solidFill>
              <a:srgbClr val="FFFF00"/>
            </a:solidFill>
          </a:ln>
        </p:spPr>
        <p:txBody>
          <a:bodyPr wrap="square">
            <a:spAutoFit/>
          </a:bodyPr>
          <a:lstStyle/>
          <a:p>
            <a:r>
              <a:rPr lang="en-US" sz="1200" b="1" dirty="0" smtClean="0">
                <a:solidFill>
                  <a:srgbClr val="FFFF00"/>
                </a:solidFill>
                <a:latin typeface="Arial" panose="020B0604020202020204" pitchFamily="34" charset="0"/>
                <a:cs typeface="Arial" panose="020B0604020202020204" pitchFamily="34" charset="0"/>
              </a:rPr>
              <a:t>1) Move to the right -&gt;</a:t>
            </a:r>
            <a:endParaRPr lang="en-US" sz="1200" b="1" dirty="0">
              <a:solidFill>
                <a:srgbClr val="FFFF00"/>
              </a:solidFill>
              <a:latin typeface="Arial" panose="020B0604020202020204" pitchFamily="34" charset="0"/>
              <a:cs typeface="Arial" panose="020B0604020202020204" pitchFamily="34" charset="0"/>
            </a:endParaRPr>
          </a:p>
        </p:txBody>
      </p:sp>
      <p:sp>
        <p:nvSpPr>
          <p:cNvPr id="11" name="Rectangle 10"/>
          <p:cNvSpPr/>
          <p:nvPr/>
        </p:nvSpPr>
        <p:spPr>
          <a:xfrm>
            <a:off x="4724400" y="5548426"/>
            <a:ext cx="2042823" cy="276999"/>
          </a:xfrm>
          <a:prstGeom prst="rect">
            <a:avLst/>
          </a:prstGeom>
          <a:solidFill>
            <a:srgbClr val="000066"/>
          </a:solidFill>
          <a:ln w="28575">
            <a:solidFill>
              <a:srgbClr val="FFFF00"/>
            </a:solidFill>
          </a:ln>
        </p:spPr>
        <p:txBody>
          <a:bodyPr wrap="square">
            <a:spAutoFit/>
          </a:bodyPr>
          <a:lstStyle/>
          <a:p>
            <a:r>
              <a:rPr lang="en-US" sz="1200" b="1" dirty="0">
                <a:solidFill>
                  <a:srgbClr val="FFFF00"/>
                </a:solidFill>
                <a:latin typeface="Arial" panose="020B0604020202020204" pitchFamily="34" charset="0"/>
                <a:cs typeface="Arial" panose="020B0604020202020204" pitchFamily="34" charset="0"/>
              </a:rPr>
              <a:t>2</a:t>
            </a:r>
            <a:r>
              <a:rPr lang="en-US" sz="1200" b="1" dirty="0" smtClean="0">
                <a:solidFill>
                  <a:srgbClr val="FFFF00"/>
                </a:solidFill>
                <a:latin typeface="Arial" panose="020B0604020202020204" pitchFamily="34" charset="0"/>
                <a:cs typeface="Arial" panose="020B0604020202020204" pitchFamily="34" charset="0"/>
              </a:rPr>
              <a:t>) Install Level Shifter</a:t>
            </a:r>
            <a:endParaRPr lang="en-US" sz="1200" b="1" dirty="0">
              <a:solidFill>
                <a:srgbClr val="FFFF00"/>
              </a:solidFill>
              <a:latin typeface="Arial" panose="020B0604020202020204" pitchFamily="34" charset="0"/>
              <a:cs typeface="Arial" panose="020B0604020202020204" pitchFamily="34" charset="0"/>
            </a:endParaRPr>
          </a:p>
        </p:txBody>
      </p:sp>
      <p:cxnSp>
        <p:nvCxnSpPr>
          <p:cNvPr id="12" name="Straight Arrow Connector 11"/>
          <p:cNvCxnSpPr/>
          <p:nvPr/>
        </p:nvCxnSpPr>
        <p:spPr>
          <a:xfrm flipH="1" flipV="1">
            <a:off x="3505200" y="4832225"/>
            <a:ext cx="1219200" cy="854700"/>
          </a:xfrm>
          <a:prstGeom prst="straightConnector1">
            <a:avLst/>
          </a:prstGeom>
          <a:ln w="57150">
            <a:solidFill>
              <a:srgbClr val="FFC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1999447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12342</TotalTime>
  <Words>4140</Words>
  <Application>Microsoft Office PowerPoint</Application>
  <PresentationFormat>On-screen Show (4:3)</PresentationFormat>
  <Paragraphs>481</Paragraphs>
  <Slides>38</Slides>
  <Notes>0</Notes>
  <HiddenSlides>0</HiddenSlides>
  <MMClips>0</MMClips>
  <ScaleCrop>false</ScaleCrop>
  <HeadingPairs>
    <vt:vector size="4" baseType="variant">
      <vt:variant>
        <vt:lpstr>Theme</vt:lpstr>
      </vt:variant>
      <vt:variant>
        <vt:i4>2</vt:i4>
      </vt:variant>
      <vt:variant>
        <vt:lpstr>Slide Titles</vt:lpstr>
      </vt:variant>
      <vt:variant>
        <vt:i4>38</vt:i4>
      </vt:variant>
    </vt:vector>
  </HeadingPairs>
  <TitlesOfParts>
    <vt:vector size="40" baseType="lpstr">
      <vt:lpstr>Office Theme</vt:lpstr>
      <vt:lpstr>1_Office Theme</vt:lpstr>
      <vt:lpstr>SEICHE 2022 Introduction to Arduino FINAL Lesson 10/11/12 – Smart LED Strips, Flashing software binaries, WLED</vt:lpstr>
      <vt:lpstr>GUESS WHAT?</vt:lpstr>
      <vt:lpstr>Lesson Plan Overview</vt:lpstr>
      <vt:lpstr>Lesson 10/11/12 – Smart LED Strips</vt:lpstr>
      <vt:lpstr>External and USB Power</vt:lpstr>
      <vt:lpstr>The WS2812B LED aka Neopixel</vt:lpstr>
      <vt:lpstr>Different Voltage Requirements</vt:lpstr>
      <vt:lpstr>Level Shifters</vt:lpstr>
      <vt:lpstr>Adding A Level Shifter</vt:lpstr>
      <vt:lpstr>Using a Level Shifter</vt:lpstr>
      <vt:lpstr>External Power and WS2812B Neopixels</vt:lpstr>
      <vt:lpstr>AN IMPORTANT NOTE ON FUSES!</vt:lpstr>
      <vt:lpstr>Typical in-line fuses for electronics</vt:lpstr>
      <vt:lpstr>Wiring an ESP32 and Neopixels: 3.3 volt</vt:lpstr>
      <vt:lpstr>Wiring an ESP32 and Neopixels: Level Shift</vt:lpstr>
      <vt:lpstr>The FastLED Library</vt:lpstr>
      <vt:lpstr>Let There Be Light Redux</vt:lpstr>
      <vt:lpstr>Anatomy of a sketch</vt:lpstr>
      <vt:lpstr>WiFi Operation Test</vt:lpstr>
      <vt:lpstr>Flashing Software Binaries</vt:lpstr>
      <vt:lpstr>Flashing WLED Software on ESP32 3 Different methods based on OS</vt:lpstr>
      <vt:lpstr>Flashing WLED Software on Linux</vt:lpstr>
      <vt:lpstr>WLED: Windows with Chrome</vt:lpstr>
      <vt:lpstr>WLED: Windows with Python3</vt:lpstr>
      <vt:lpstr>WLED – LED PINS</vt:lpstr>
      <vt:lpstr>WLED – GPIO SETTING</vt:lpstr>
      <vt:lpstr>WLED – Getting Started</vt:lpstr>
      <vt:lpstr>WLED – Going Further</vt:lpstr>
      <vt:lpstr>ESP8266 Addenda</vt:lpstr>
      <vt:lpstr>wemos D1 Mini and Pinout</vt:lpstr>
      <vt:lpstr>Wiring a D1 Mini and Neopixels – 3.3 Volt</vt:lpstr>
      <vt:lpstr>Wiring a D1 Mini and Neopixels – Level Shift</vt:lpstr>
      <vt:lpstr>Flashing WLED Software on ESP8266 3 Different Methods based on OS</vt:lpstr>
      <vt:lpstr>Flashing ESP8266 Software on Linux</vt:lpstr>
      <vt:lpstr>WLED ESP8266: Windows with Chrome</vt:lpstr>
      <vt:lpstr>WLED ESP8266: Windows with Python3</vt:lpstr>
      <vt:lpstr>WLED – Getting Started</vt:lpstr>
      <vt:lpstr>Formal End of Lesson 10-11-12</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PFROMMEYER</dc:creator>
  <cp:lastModifiedBy>PFROMMEYER</cp:lastModifiedBy>
  <cp:revision>181</cp:revision>
  <cp:lastPrinted>2022-04-05T16:48:27Z</cp:lastPrinted>
  <dcterms:created xsi:type="dcterms:W3CDTF">2022-02-01T06:18:00Z</dcterms:created>
  <dcterms:modified xsi:type="dcterms:W3CDTF">2022-04-26T04:41:29Z</dcterms:modified>
</cp:coreProperties>
</file>